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0080625" cy="7559675" type="screen4x3"/>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4" y="-84"/>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it-IT" sz="1400" b="0" i="0" u="none" strike="noStrike" kern="1200">
              <a:ln>
                <a:noFill/>
              </a:ln>
              <a:latin typeface="Arial" pitchFamily="18"/>
              <a:ea typeface="Microsoft YaHei" pitchFamily="2"/>
              <a:cs typeface="Mangal" pitchFamily="2"/>
            </a:endParaRPr>
          </a:p>
        </p:txBody>
      </p:sp>
      <p:sp>
        <p:nvSpPr>
          <p:cNvPr id="3" name="Segnaposto data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it-IT" sz="1400" b="0" i="0" u="none" strike="noStrike" kern="1200">
              <a:ln>
                <a:noFill/>
              </a:ln>
              <a:latin typeface="Arial" pitchFamily="18"/>
              <a:ea typeface="Microsoft YaHei" pitchFamily="2"/>
              <a:cs typeface="Mangal" pitchFamily="2"/>
            </a:endParaRPr>
          </a:p>
        </p:txBody>
      </p:sp>
      <p:sp>
        <p:nvSpPr>
          <p:cNvPr id="4" name="Segnaposto piè di pagina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it-IT" sz="1400" b="0" i="0" u="none" strike="noStrike" kern="1200">
              <a:ln>
                <a:noFill/>
              </a:ln>
              <a:latin typeface="Arial" pitchFamily="18"/>
              <a:ea typeface="Microsoft YaHei" pitchFamily="2"/>
              <a:cs typeface="Mangal" pitchFamily="2"/>
            </a:endParaRPr>
          </a:p>
        </p:txBody>
      </p:sp>
      <p:sp>
        <p:nvSpPr>
          <p:cNvPr id="5" name="Segnaposto numero diapositiva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4C3F9781-3B17-4A9F-98EC-4D2248E2B58A}" type="slidenum">
              <a:t>‹N›</a:t>
            </a:fld>
            <a:endParaRPr lang="it-IT"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1386777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Segnaposto note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it-IT"/>
          </a:p>
        </p:txBody>
      </p:sp>
      <p:sp>
        <p:nvSpPr>
          <p:cNvPr id="4" name="Segnaposto intestazione 3"/>
          <p:cNvSpPr txBox="1">
            <a:spLocks noGrp="1"/>
          </p:cNvSpPr>
          <p:nvPr>
            <p:ph type="hdr" sz="quarter"/>
          </p:nvPr>
        </p:nvSpPr>
        <p:spPr>
          <a:xfrm>
            <a:off x="0" y="0"/>
            <a:ext cx="3280680" cy="534240"/>
          </a:xfrm>
          <a:prstGeom prst="rect">
            <a:avLst/>
          </a:prstGeom>
          <a:noFill/>
          <a:ln>
            <a:noFill/>
          </a:ln>
        </p:spPr>
        <p:txBody>
          <a:bodyPr vert="horz" lIns="0" tIns="0" rIns="0" bIns="0" anchorCtr="0"/>
          <a:lstStyle>
            <a:lvl1pPr lvl="0" rtl="0" hangingPunct="0">
              <a:buNone/>
              <a:tabLst/>
              <a:defRPr lang="it-IT" sz="1400" kern="1200">
                <a:latin typeface="Times New Roman" pitchFamily="18"/>
                <a:ea typeface="Lucida Sans Unicode" pitchFamily="2"/>
                <a:cs typeface="Tahoma" pitchFamily="2"/>
              </a:defRPr>
            </a:lvl1pPr>
          </a:lstStyle>
          <a:p>
            <a:pPr lvl="0"/>
            <a:endParaRPr lang="it-IT"/>
          </a:p>
        </p:txBody>
      </p:sp>
      <p:sp>
        <p:nvSpPr>
          <p:cNvPr id="5" name="Segnaposto data 4"/>
          <p:cNvSpPr txBox="1">
            <a:spLocks noGrp="1"/>
          </p:cNvSpPr>
          <p:nvPr>
            <p:ph type="dt" idx="1"/>
          </p:nvPr>
        </p:nvSpPr>
        <p:spPr>
          <a:xfrm>
            <a:off x="4278960" y="0"/>
            <a:ext cx="3280680" cy="534240"/>
          </a:xfrm>
          <a:prstGeom prst="rect">
            <a:avLst/>
          </a:prstGeom>
          <a:noFill/>
          <a:ln>
            <a:noFill/>
          </a:ln>
        </p:spPr>
        <p:txBody>
          <a:bodyPr vert="horz" lIns="0" tIns="0" rIns="0" bIns="0" anchorCtr="0"/>
          <a:lstStyle>
            <a:lvl1pPr lvl="0" algn="r" rtl="0" hangingPunct="0">
              <a:buNone/>
              <a:tabLst/>
              <a:defRPr lang="it-IT" sz="1400" kern="1200">
                <a:latin typeface="Times New Roman" pitchFamily="18"/>
                <a:ea typeface="Lucida Sans Unicode" pitchFamily="2"/>
                <a:cs typeface="Tahoma" pitchFamily="2"/>
              </a:defRPr>
            </a:lvl1pPr>
          </a:lstStyle>
          <a:p>
            <a:pPr lvl="0"/>
            <a:endParaRPr lang="it-IT"/>
          </a:p>
        </p:txBody>
      </p:sp>
      <p:sp>
        <p:nvSpPr>
          <p:cNvPr id="6" name="Segnaposto piè di pagina 5"/>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lstStyle>
            <a:lvl1pPr lvl="0" rtl="0" hangingPunct="0">
              <a:buNone/>
              <a:tabLst/>
              <a:defRPr lang="it-IT" sz="1400" kern="1200">
                <a:latin typeface="Times New Roman" pitchFamily="18"/>
                <a:ea typeface="Lucida Sans Unicode" pitchFamily="2"/>
                <a:cs typeface="Tahoma" pitchFamily="2"/>
              </a:defRPr>
            </a:lvl1pPr>
          </a:lstStyle>
          <a:p>
            <a:pPr lvl="0"/>
            <a:endParaRPr lang="it-IT"/>
          </a:p>
        </p:txBody>
      </p:sp>
      <p:sp>
        <p:nvSpPr>
          <p:cNvPr id="7" name="Segnaposto numero diapositiva 6"/>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lstStyle>
            <a:lvl1pPr lvl="0" algn="r" rtl="0" hangingPunct="0">
              <a:buNone/>
              <a:tabLst/>
              <a:defRPr lang="it-IT" sz="1400" kern="1200">
                <a:latin typeface="Times New Roman" pitchFamily="18"/>
                <a:ea typeface="Lucida Sans Unicode" pitchFamily="2"/>
                <a:cs typeface="Tahoma" pitchFamily="2"/>
              </a:defRPr>
            </a:lvl1pPr>
          </a:lstStyle>
          <a:p>
            <a:pPr lvl="0"/>
            <a:fld id="{0F8A399D-15F8-48B8-9282-FDCF81711F08}" type="slidenum">
              <a:t>‹N›</a:t>
            </a:fld>
            <a:endParaRPr lang="it-IT"/>
          </a:p>
        </p:txBody>
      </p:sp>
    </p:spTree>
    <p:extLst>
      <p:ext uri="{BB962C8B-B14F-4D97-AF65-F5344CB8AC3E}">
        <p14:creationId xmlns:p14="http://schemas.microsoft.com/office/powerpoint/2010/main" val="510711522"/>
      </p:ext>
    </p:extLst>
  </p:cSld>
  <p:clrMap bg1="lt1" tx1="dk1" bg2="lt2" tx2="dk2" accent1="accent1" accent2="accent2" accent3="accent3" accent4="accent4" accent5="accent5" accent6="accent6" hlink="hlink" folHlink="folHlink"/>
  <p:notesStyle>
    <a:lvl1pPr marL="216000" marR="0" indent="-216000" hangingPunct="0">
      <a:tabLst/>
      <a:defRPr lang="it-IT"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spAutoFit/>
          </a:bodyPr>
          <a:lstStyle/>
          <a:p>
            <a:pPr rtl="0"/>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vert="horz"/>
          <a:lstStyle/>
          <a:p>
            <a:pPr rtl="0"/>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55650" y="2347913"/>
            <a:ext cx="8569325" cy="1620837"/>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13A32B82-B52A-4A05-A47A-DA2B541FC1AF}" type="slidenum">
              <a:t>‹N›</a:t>
            </a:fld>
            <a:endParaRPr lang="it-IT"/>
          </a:p>
        </p:txBody>
      </p:sp>
    </p:spTree>
    <p:extLst>
      <p:ext uri="{BB962C8B-B14F-4D97-AF65-F5344CB8AC3E}">
        <p14:creationId xmlns:p14="http://schemas.microsoft.com/office/powerpoint/2010/main" val="12796993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755DE02A-DF11-4561-B652-369BFC066011}" type="slidenum">
              <a:t>‹N›</a:t>
            </a:fld>
            <a:endParaRPr lang="it-IT"/>
          </a:p>
        </p:txBody>
      </p:sp>
    </p:spTree>
    <p:extLst>
      <p:ext uri="{BB962C8B-B14F-4D97-AF65-F5344CB8AC3E}">
        <p14:creationId xmlns:p14="http://schemas.microsoft.com/office/powerpoint/2010/main" val="29248974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08850" y="301625"/>
            <a:ext cx="226695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03238" y="301625"/>
            <a:ext cx="6653212"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D46B51F2-D068-4FA2-A869-B43B4D2E01F2}" type="slidenum">
              <a:t>‹N›</a:t>
            </a:fld>
            <a:endParaRPr lang="it-IT"/>
          </a:p>
        </p:txBody>
      </p:sp>
    </p:spTree>
    <p:extLst>
      <p:ext uri="{BB962C8B-B14F-4D97-AF65-F5344CB8AC3E}">
        <p14:creationId xmlns:p14="http://schemas.microsoft.com/office/powerpoint/2010/main" val="7214096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E722656B-6844-463D-9085-1230B32D683B}" type="slidenum">
              <a:t>‹N›</a:t>
            </a:fld>
            <a:endParaRPr lang="it-IT"/>
          </a:p>
        </p:txBody>
      </p:sp>
    </p:spTree>
    <p:extLst>
      <p:ext uri="{BB962C8B-B14F-4D97-AF65-F5344CB8AC3E}">
        <p14:creationId xmlns:p14="http://schemas.microsoft.com/office/powerpoint/2010/main" val="6222296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96925" y="4857750"/>
            <a:ext cx="8567738" cy="15017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6D180B2C-89D6-4A3A-9821-58B82E4198CF}" type="slidenum">
              <a:t>‹N›</a:t>
            </a:fld>
            <a:endParaRPr lang="it-IT"/>
          </a:p>
        </p:txBody>
      </p:sp>
    </p:spTree>
    <p:extLst>
      <p:ext uri="{BB962C8B-B14F-4D97-AF65-F5344CB8AC3E}">
        <p14:creationId xmlns:p14="http://schemas.microsoft.com/office/powerpoint/2010/main" val="41015118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03238" y="1768475"/>
            <a:ext cx="4459287"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14925" y="1768475"/>
            <a:ext cx="44608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272900C3-1BDF-406C-838A-BDF89F11FF96}" type="slidenum">
              <a:t>‹N›</a:t>
            </a:fld>
            <a:endParaRPr lang="it-IT"/>
          </a:p>
        </p:txBody>
      </p:sp>
    </p:spTree>
    <p:extLst>
      <p:ext uri="{BB962C8B-B14F-4D97-AF65-F5344CB8AC3E}">
        <p14:creationId xmlns:p14="http://schemas.microsoft.com/office/powerpoint/2010/main" val="25576576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4825" y="303213"/>
            <a:ext cx="9072563" cy="1258887"/>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lvl="0"/>
            <a:endParaRPr lang="it-IT"/>
          </a:p>
        </p:txBody>
      </p:sp>
      <p:sp>
        <p:nvSpPr>
          <p:cNvPr id="8" name="Segnaposto piè di pagina 7"/>
          <p:cNvSpPr>
            <a:spLocks noGrp="1"/>
          </p:cNvSpPr>
          <p:nvPr>
            <p:ph type="ftr" sz="quarter" idx="11"/>
          </p:nvPr>
        </p:nvSpPr>
        <p:spPr/>
        <p:txBody>
          <a:bodyPr/>
          <a:lstStyle/>
          <a:p>
            <a:pPr lvl="0"/>
            <a:endParaRPr lang="it-IT"/>
          </a:p>
        </p:txBody>
      </p:sp>
      <p:sp>
        <p:nvSpPr>
          <p:cNvPr id="9" name="Segnaposto numero diapositiva 8"/>
          <p:cNvSpPr>
            <a:spLocks noGrp="1"/>
          </p:cNvSpPr>
          <p:nvPr>
            <p:ph type="sldNum" sz="quarter" idx="12"/>
          </p:nvPr>
        </p:nvSpPr>
        <p:spPr/>
        <p:txBody>
          <a:bodyPr/>
          <a:lstStyle/>
          <a:p>
            <a:pPr lvl="0"/>
            <a:fld id="{DDA04F6C-C998-4D89-9A3C-95637B97BBD2}" type="slidenum">
              <a:t>‹N›</a:t>
            </a:fld>
            <a:endParaRPr lang="it-IT"/>
          </a:p>
        </p:txBody>
      </p:sp>
    </p:spTree>
    <p:extLst>
      <p:ext uri="{BB962C8B-B14F-4D97-AF65-F5344CB8AC3E}">
        <p14:creationId xmlns:p14="http://schemas.microsoft.com/office/powerpoint/2010/main" val="3286517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lvl="0"/>
            <a:endParaRPr lang="it-IT"/>
          </a:p>
        </p:txBody>
      </p:sp>
      <p:sp>
        <p:nvSpPr>
          <p:cNvPr id="4" name="Segnaposto piè di pagina 3"/>
          <p:cNvSpPr>
            <a:spLocks noGrp="1"/>
          </p:cNvSpPr>
          <p:nvPr>
            <p:ph type="ftr" sz="quarter" idx="11"/>
          </p:nvPr>
        </p:nvSpPr>
        <p:spPr/>
        <p:txBody>
          <a:bodyPr/>
          <a:lstStyle/>
          <a:p>
            <a:pPr lvl="0"/>
            <a:endParaRPr lang="it-IT"/>
          </a:p>
        </p:txBody>
      </p:sp>
      <p:sp>
        <p:nvSpPr>
          <p:cNvPr id="5" name="Segnaposto numero diapositiva 4"/>
          <p:cNvSpPr>
            <a:spLocks noGrp="1"/>
          </p:cNvSpPr>
          <p:nvPr>
            <p:ph type="sldNum" sz="quarter" idx="12"/>
          </p:nvPr>
        </p:nvSpPr>
        <p:spPr/>
        <p:txBody>
          <a:bodyPr/>
          <a:lstStyle/>
          <a:p>
            <a:pPr lvl="0"/>
            <a:fld id="{B83FFD28-578F-4E84-BA90-216F52942B7D}" type="slidenum">
              <a:t>‹N›</a:t>
            </a:fld>
            <a:endParaRPr lang="it-IT"/>
          </a:p>
        </p:txBody>
      </p:sp>
    </p:spTree>
    <p:extLst>
      <p:ext uri="{BB962C8B-B14F-4D97-AF65-F5344CB8AC3E}">
        <p14:creationId xmlns:p14="http://schemas.microsoft.com/office/powerpoint/2010/main" val="31567842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lvl="0"/>
            <a:endParaRPr lang="it-IT"/>
          </a:p>
        </p:txBody>
      </p:sp>
      <p:sp>
        <p:nvSpPr>
          <p:cNvPr id="3" name="Segnaposto piè di pagina 2"/>
          <p:cNvSpPr>
            <a:spLocks noGrp="1"/>
          </p:cNvSpPr>
          <p:nvPr>
            <p:ph type="ftr" sz="quarter" idx="11"/>
          </p:nvPr>
        </p:nvSpPr>
        <p:spPr/>
        <p:txBody>
          <a:bodyPr/>
          <a:lstStyle/>
          <a:p>
            <a:pPr lvl="0"/>
            <a:endParaRPr lang="it-IT"/>
          </a:p>
        </p:txBody>
      </p:sp>
      <p:sp>
        <p:nvSpPr>
          <p:cNvPr id="4" name="Segnaposto numero diapositiva 3"/>
          <p:cNvSpPr>
            <a:spLocks noGrp="1"/>
          </p:cNvSpPr>
          <p:nvPr>
            <p:ph type="sldNum" sz="quarter" idx="12"/>
          </p:nvPr>
        </p:nvSpPr>
        <p:spPr/>
        <p:txBody>
          <a:bodyPr/>
          <a:lstStyle/>
          <a:p>
            <a:pPr lvl="0"/>
            <a:fld id="{69CBC0BF-C77A-4159-9836-A967755825A4}" type="slidenum">
              <a:t>‹N›</a:t>
            </a:fld>
            <a:endParaRPr lang="it-IT"/>
          </a:p>
        </p:txBody>
      </p:sp>
    </p:spTree>
    <p:extLst>
      <p:ext uri="{BB962C8B-B14F-4D97-AF65-F5344CB8AC3E}">
        <p14:creationId xmlns:p14="http://schemas.microsoft.com/office/powerpoint/2010/main" val="16279891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4825" y="301625"/>
            <a:ext cx="3316288" cy="1279525"/>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C89122CE-BEF1-411F-BBCF-41EB69ECA0E3}" type="slidenum">
              <a:t>‹N›</a:t>
            </a:fld>
            <a:endParaRPr lang="it-IT"/>
          </a:p>
        </p:txBody>
      </p:sp>
    </p:spTree>
    <p:extLst>
      <p:ext uri="{BB962C8B-B14F-4D97-AF65-F5344CB8AC3E}">
        <p14:creationId xmlns:p14="http://schemas.microsoft.com/office/powerpoint/2010/main" val="32167435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76438" y="5291138"/>
            <a:ext cx="6048375" cy="625475"/>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BB3E8648-E4BF-4486-A1D8-BA8D492B6584}" type="slidenum">
              <a:t>‹N›</a:t>
            </a:fld>
            <a:endParaRPr lang="it-IT"/>
          </a:p>
        </p:txBody>
      </p:sp>
    </p:spTree>
    <p:extLst>
      <p:ext uri="{BB962C8B-B14F-4D97-AF65-F5344CB8AC3E}">
        <p14:creationId xmlns:p14="http://schemas.microsoft.com/office/powerpoint/2010/main" val="9236451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titolo 1"/>
          <p:cNvSpPr txBox="1">
            <a:spLocks noGrp="1"/>
          </p:cNvSpPr>
          <p:nvPr>
            <p:ph type="title"/>
          </p:nvPr>
        </p:nvSpPr>
        <p:spPr>
          <a:xfrm>
            <a:off x="503999" y="30132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it-IT"/>
          </a:p>
        </p:txBody>
      </p:sp>
      <p:sp>
        <p:nvSpPr>
          <p:cNvPr id="3" name="Segnaposto testo 2"/>
          <p:cNvSpPr txBox="1">
            <a:spLocks noGrp="1"/>
          </p:cNvSpPr>
          <p:nvPr>
            <p:ph type="body" idx="1"/>
          </p:nvPr>
        </p:nvSpPr>
        <p:spPr>
          <a:xfrm>
            <a:off x="503999" y="1769040"/>
            <a:ext cx="9071640" cy="4384800"/>
          </a:xfrm>
          <a:prstGeom prst="rect">
            <a:avLst/>
          </a:prstGeom>
          <a:noFill/>
          <a:ln>
            <a:noFill/>
          </a:ln>
        </p:spPr>
        <p:txBody>
          <a:bodyPr lIns="0" tIns="0" rIns="0" bIns="0"/>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txBox="1">
            <a:spLocks noGrp="1"/>
          </p:cNvSpPr>
          <p:nvPr>
            <p:ph type="dt" sz="half" idx="2"/>
          </p:nvPr>
        </p:nvSpPr>
        <p:spPr>
          <a:xfrm>
            <a:off x="503999" y="6887160"/>
            <a:ext cx="2348280" cy="521280"/>
          </a:xfrm>
          <a:prstGeom prst="rect">
            <a:avLst/>
          </a:prstGeom>
          <a:noFill/>
          <a:ln>
            <a:noFill/>
          </a:ln>
        </p:spPr>
        <p:txBody>
          <a:bodyPr vert="horz" lIns="0" tIns="0" rIns="0" bIns="0" anchorCtr="0"/>
          <a:lstStyle>
            <a:lvl1pPr lvl="0" rtl="0" hangingPunct="0">
              <a:buNone/>
              <a:tabLst/>
              <a:defRPr lang="it-IT" sz="1400" kern="1200">
                <a:latin typeface="Times New Roman" pitchFamily="18"/>
                <a:ea typeface="Lucida Sans Unicode" pitchFamily="2"/>
                <a:cs typeface="Tahoma" pitchFamily="2"/>
              </a:defRPr>
            </a:lvl1pPr>
          </a:lstStyle>
          <a:p>
            <a:pPr lvl="0"/>
            <a:endParaRPr lang="it-IT"/>
          </a:p>
        </p:txBody>
      </p:sp>
      <p:sp>
        <p:nvSpPr>
          <p:cNvPr id="5" name="Segnaposto piè di pagina 4"/>
          <p:cNvSpPr txBox="1">
            <a:spLocks noGrp="1"/>
          </p:cNvSpPr>
          <p:nvPr>
            <p:ph type="ftr" sz="quarter" idx="3"/>
          </p:nvPr>
        </p:nvSpPr>
        <p:spPr>
          <a:xfrm>
            <a:off x="3447360" y="6887160"/>
            <a:ext cx="3195000" cy="521280"/>
          </a:xfrm>
          <a:prstGeom prst="rect">
            <a:avLst/>
          </a:prstGeom>
          <a:noFill/>
          <a:ln>
            <a:noFill/>
          </a:ln>
        </p:spPr>
        <p:txBody>
          <a:bodyPr vert="horz" lIns="0" tIns="0" rIns="0" bIns="0" anchorCtr="0"/>
          <a:lstStyle>
            <a:lvl1pPr lvl="0" algn="ctr" rtl="0" hangingPunct="0">
              <a:buNone/>
              <a:tabLst/>
              <a:defRPr lang="it-IT" sz="1400" kern="1200">
                <a:latin typeface="Times New Roman" pitchFamily="18"/>
                <a:ea typeface="Lucida Sans Unicode" pitchFamily="2"/>
                <a:cs typeface="Tahoma" pitchFamily="2"/>
              </a:defRPr>
            </a:lvl1pPr>
          </a:lstStyle>
          <a:p>
            <a:pPr lvl="0"/>
            <a:endParaRPr lang="it-IT"/>
          </a:p>
        </p:txBody>
      </p:sp>
      <p:sp>
        <p:nvSpPr>
          <p:cNvPr id="6" name="Segnaposto numero diapositiva 5"/>
          <p:cNvSpPr txBox="1">
            <a:spLocks noGrp="1"/>
          </p:cNvSpPr>
          <p:nvPr>
            <p:ph type="sldNum" sz="quarter" idx="4"/>
          </p:nvPr>
        </p:nvSpPr>
        <p:spPr>
          <a:xfrm>
            <a:off x="7227360" y="6887160"/>
            <a:ext cx="2348280" cy="521280"/>
          </a:xfrm>
          <a:prstGeom prst="rect">
            <a:avLst/>
          </a:prstGeom>
          <a:noFill/>
          <a:ln>
            <a:noFill/>
          </a:ln>
        </p:spPr>
        <p:txBody>
          <a:bodyPr vert="horz" lIns="0" tIns="0" rIns="0" bIns="0" anchorCtr="0"/>
          <a:lstStyle>
            <a:lvl1pPr lvl="0" algn="r" rtl="0" hangingPunct="0">
              <a:buNone/>
              <a:tabLst/>
              <a:defRPr lang="it-IT" sz="1400" kern="1200">
                <a:latin typeface="Times New Roman" pitchFamily="18"/>
                <a:ea typeface="Lucida Sans Unicode" pitchFamily="2"/>
                <a:cs typeface="Tahoma" pitchFamily="2"/>
              </a:defRPr>
            </a:lvl1pPr>
          </a:lstStyle>
          <a:p>
            <a:pPr lvl="0"/>
            <a:fld id="{6C6892D3-5E45-4758-9D35-B4A35EA9B86B}" type="slidenum">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hangingPunct="0">
        <a:tabLst/>
        <a:defRPr lang="it-IT" sz="4400" b="0" i="0" u="none" strike="noStrike" kern="1200">
          <a:ln>
            <a:noFill/>
          </a:ln>
          <a:latin typeface="Arial" pitchFamily="18"/>
          <a:ea typeface="Microsoft YaHei" pitchFamily="2"/>
          <a:cs typeface="Mangal" pitchFamily="2"/>
        </a:defRPr>
      </a:lvl1pPr>
    </p:titleStyle>
    <p:bodyStyle>
      <a:lvl1pPr hangingPunct="0">
        <a:spcBef>
          <a:spcPts val="0"/>
        </a:spcBef>
        <a:spcAft>
          <a:spcPts val="1417"/>
        </a:spcAft>
        <a:tabLst/>
        <a:defRPr lang="it-IT" sz="3200" b="0" i="0" u="none" strike="noStrike" kern="1200">
          <a:ln>
            <a:noFill/>
          </a:ln>
          <a:latin typeface="Arial" pitchFamily="18"/>
          <a:ea typeface="Microsoft YaHei" pitchFamily="2"/>
          <a:cs typeface="Mangal"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8.jp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2" name=""/>
          <p:cNvPicPr>
            <a:picLocks noChangeAspect="1"/>
          </p:cNvPicPr>
          <p:nvPr/>
        </p:nvPicPr>
        <p:blipFill>
          <a:blip r:embed="rId3">
            <a:lum/>
            <a:alphaModFix/>
          </a:blip>
          <a:srcRect/>
          <a:stretch>
            <a:fillRect/>
          </a:stretch>
        </p:blipFill>
        <p:spPr>
          <a:xfrm>
            <a:off x="0" y="0"/>
            <a:ext cx="10080000" cy="7560000"/>
          </a:xfrm>
          <a:prstGeom prst="rect">
            <a:avLst/>
          </a:prstGeom>
          <a:noFill/>
          <a:ln>
            <a:noFill/>
          </a:ln>
        </p:spPr>
      </p:pic>
      <p:sp>
        <p:nvSpPr>
          <p:cNvPr id="3" name="CasellaDiTesto 2"/>
          <p:cNvSpPr txBox="1"/>
          <p:nvPr/>
        </p:nvSpPr>
        <p:spPr>
          <a:xfrm>
            <a:off x="71759" y="107429"/>
            <a:ext cx="9649073" cy="1270561"/>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4000" b="1" i="0" u="sng" strike="noStrike" kern="1200" dirty="0">
                <a:ln>
                  <a:noFill/>
                </a:ln>
                <a:solidFill>
                  <a:srgbClr val="FF0066"/>
                </a:solidFill>
                <a:effectLst>
                  <a:outerShdw dist="17961" dir="2700000">
                    <a:scrgbClr r="0" g="0" b="0"/>
                  </a:outerShdw>
                </a:effectLst>
                <a:uFillTx/>
                <a:latin typeface="Arial" pitchFamily="18"/>
                <a:ea typeface="Microsoft YaHei" pitchFamily="2"/>
                <a:cs typeface="Mangal" pitchFamily="2"/>
              </a:rPr>
              <a:t>LA CHIESA ARCIPRETALE </a:t>
            </a:r>
            <a:r>
              <a:rPr lang="it-IT" sz="4000" b="1" i="0" u="sng" strike="noStrike" kern="1200" dirty="0">
                <a:ln>
                  <a:noFill/>
                </a:ln>
                <a:solidFill>
                  <a:srgbClr val="0000FF"/>
                </a:solidFill>
                <a:effectLst>
                  <a:outerShdw dist="17961" dir="2700000">
                    <a:scrgbClr r="0" g="0" b="0"/>
                  </a:outerShdw>
                </a:effectLst>
                <a:uFillTx/>
                <a:latin typeface="Arial" pitchFamily="18"/>
                <a:ea typeface="Microsoft YaHei" pitchFamily="2"/>
                <a:cs typeface="Mangal" pitchFamily="2"/>
              </a:rPr>
              <a:t>DI SAN VITALE MARTIRE</a:t>
            </a:r>
            <a:r>
              <a:rPr lang="it-IT" sz="4000" b="1" i="0" u="sng" strike="noStrike" kern="1200" dirty="0">
                <a:ln>
                  <a:noFill/>
                </a:ln>
                <a:solidFill>
                  <a:srgbClr val="006600"/>
                </a:solidFill>
                <a:effectLst>
                  <a:outerShdw dist="17961" dir="2700000">
                    <a:scrgbClr r="0" g="0" b="0"/>
                  </a:outerShdw>
                </a:effectLst>
                <a:uFillTx/>
                <a:latin typeface="Arial" pitchFamily="18"/>
                <a:ea typeface="Microsoft YaHei" pitchFamily="2"/>
                <a:cs typeface="Mangal" pitchFamily="2"/>
              </a:rPr>
              <a:t> IN CEGGIA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t>Capitolo 7</a:t>
            </a:r>
            <a:br>
              <a:rPr lang="it-IT"/>
            </a:br>
            <a:r>
              <a:rPr lang="it-IT">
                <a:solidFill>
                  <a:srgbClr val="CC9900"/>
                </a:solidFill>
              </a:rPr>
              <a:t>ULTIMI LAVORI DI RESTAURO</a:t>
            </a:r>
          </a:p>
        </p:txBody>
      </p:sp>
      <p:sp>
        <p:nvSpPr>
          <p:cNvPr id="3" name="Segnaposto testo 2"/>
          <p:cNvSpPr txBox="1">
            <a:spLocks noGrp="1"/>
          </p:cNvSpPr>
          <p:nvPr>
            <p:ph type="body" idx="4294967295"/>
          </p:nvPr>
        </p:nvSpPr>
        <p:spPr>
          <a:xfrm>
            <a:off x="503999" y="1769040"/>
            <a:ext cx="9071640" cy="4989240"/>
          </a:xfrm>
        </p:spPr>
        <p:txBody>
          <a:bodyPr vert="horz"/>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marL="108000" lvl="0" indent="0" rtl="0">
              <a:buNone/>
            </a:pPr>
            <a:r>
              <a:rPr lang="it-IT" dirty="0"/>
              <a:t>Nel 1985 furono effettuati degli scavi per il rifacimento del pavimento. Proprio questi scavi ci hanno aiutato a ricostruire la sua secolare storia. Sotto il pavimento fu ritrovato un cimitero, molto antico.</a:t>
            </a:r>
          </a:p>
          <a:p>
            <a:pPr marL="108000" lvl="0" indent="0" rtl="0">
              <a:buNone/>
            </a:pPr>
            <a:r>
              <a:rPr lang="it-IT" dirty="0"/>
              <a:t>Nel 2007 la chiesa subì un crollo strutturale, a causa del distacco dei cornicioni, che rovinò anche gli affreschi (poi restaurati).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179438"/>
            <a:ext cx="9071640" cy="1224136"/>
          </a:xfrm>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dirty="0"/>
              <a:t>Capitolo 8</a:t>
            </a:r>
            <a:br>
              <a:rPr lang="it-IT" dirty="0"/>
            </a:br>
            <a:r>
              <a:rPr lang="it-IT" dirty="0">
                <a:solidFill>
                  <a:srgbClr val="996633"/>
                </a:solidFill>
              </a:rPr>
              <a:t>LE CROCI DI CONSACRAZIONE</a:t>
            </a:r>
          </a:p>
        </p:txBody>
      </p:sp>
      <p:sp>
        <p:nvSpPr>
          <p:cNvPr id="3" name="Segnaposto testo 2"/>
          <p:cNvSpPr txBox="1">
            <a:spLocks noGrp="1"/>
          </p:cNvSpPr>
          <p:nvPr>
            <p:ph type="body" idx="4294967295"/>
          </p:nvPr>
        </p:nvSpPr>
        <p:spPr>
          <a:xfrm>
            <a:off x="0" y="1475581"/>
            <a:ext cx="10080000" cy="6189178"/>
          </a:xfrm>
        </p:spPr>
        <p:txBody>
          <a:bodyPr vert="horz"/>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marL="108000" lvl="0" indent="0" rtl="0">
              <a:buNone/>
            </a:pPr>
            <a:r>
              <a:rPr lang="it-IT" dirty="0"/>
              <a:t>Il 13 dicembre 2017 sono state svelate le prime 2 croci di consacrazione della chiesa. Tra 2018 e 2019 sono state riportate alla luce le altre. Queste croci sono state affrescate per una seconda consacrazione della chiesa. Sotto queste croci se ne trovano altre molto più antiche. Negli anni erano state coperte, ma da una foto risalente alla prima guerra mondiale, si notano sulle colonne della chiesa delle croci affrescate. Appurato ciò, sono stati svolti degli studi e le croci sono state riportate alla luce. L'affresco rappresenta la croci circondate da dei fiori che hanno delle proprietà curative e venivano impiegati anni fa.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t>Capitolo 9</a:t>
            </a:r>
            <a:br>
              <a:rPr lang="it-IT"/>
            </a:br>
            <a:r>
              <a:rPr lang="it-IT">
                <a:solidFill>
                  <a:srgbClr val="FFCC00"/>
                </a:solidFill>
              </a:rPr>
              <a:t>ALCUNI PARTICOLARI</a:t>
            </a:r>
          </a:p>
        </p:txBody>
      </p:sp>
      <p:sp>
        <p:nvSpPr>
          <p:cNvPr id="3" name="Segnaposto testo 2"/>
          <p:cNvSpPr txBox="1">
            <a:spLocks noGrp="1"/>
          </p:cNvSpPr>
          <p:nvPr>
            <p:ph type="body" idx="4294967295"/>
          </p:nvPr>
        </p:nvSpPr>
        <p:spPr>
          <a:xfrm>
            <a:off x="503999" y="1769040"/>
            <a:ext cx="9071640" cy="4989240"/>
          </a:xfrm>
        </p:spPr>
        <p:txBody>
          <a:bodyPr vert="horz"/>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marL="108000" lvl="0" indent="0" rtl="0">
              <a:buNone/>
            </a:pPr>
            <a:r>
              <a:rPr lang="it-IT" dirty="0"/>
              <a:t>Nelle prossime slide verranno presentati alcuni particolari della chiesa con le relative immagini</a:t>
            </a:r>
          </a:p>
        </p:txBody>
      </p:sp>
      <p:pic>
        <p:nvPicPr>
          <p:cNvPr id="4" name="Content Placeholder 3"/>
          <p:cNvPicPr>
            <a:picLocks noChangeAspect="1"/>
          </p:cNvPicPr>
          <p:nvPr/>
        </p:nvPicPr>
        <p:blipFill>
          <a:blip r:embed="rId3">
            <a:lum/>
            <a:alphaModFix/>
          </a:blip>
          <a:srcRect t="9998" b="9998"/>
          <a:stretch>
            <a:fillRect/>
          </a:stretch>
        </p:blipFill>
        <p:spPr>
          <a:xfrm rot="4989000">
            <a:off x="3284342" y="3784848"/>
            <a:ext cx="3526919" cy="28670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FF6600"/>
                </a:solidFill>
              </a:rPr>
              <a:t>BREVE STORIA DI SAN VITALE MARTIRE</a:t>
            </a:r>
          </a:p>
        </p:txBody>
      </p:sp>
      <p:sp>
        <p:nvSpPr>
          <p:cNvPr id="3" name="Segnaposto testo 2"/>
          <p:cNvSpPr txBox="1">
            <a:spLocks noGrp="1"/>
          </p:cNvSpPr>
          <p:nvPr>
            <p:ph type="body" idx="4294967295"/>
          </p:nvPr>
        </p:nvSpPr>
        <p:spPr>
          <a:xfrm>
            <a:off x="503999" y="1769040"/>
            <a:ext cx="9071640" cy="5469480"/>
          </a:xfrm>
        </p:spPr>
        <p:txBody>
          <a:bodyPr vert="horz"/>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marL="108000" lvl="0" indent="0" rtl="0">
              <a:buNone/>
            </a:pPr>
            <a:r>
              <a:rPr lang="it-IT" dirty="0"/>
              <a:t>San Vitale nacque a Milano (data sconosciuta) e divenne un ufficiale dell'esercito romano. Fu marito di Santa Valeria e padre dei santi Gervasio e Protasio. Durante un viaggio a Ravenna per scortare il giudice Paolino, Vitale vide un medico, </a:t>
            </a:r>
            <a:r>
              <a:rPr lang="it-IT" dirty="0" err="1"/>
              <a:t>Ursicino</a:t>
            </a:r>
            <a:r>
              <a:rPr lang="it-IT" dirty="0"/>
              <a:t>, condannato alla decapitazione dopo varie torture. Vitale fu vicino ad </a:t>
            </a:r>
            <a:r>
              <a:rPr lang="it-IT" dirty="0" err="1"/>
              <a:t>Ursicino</a:t>
            </a:r>
            <a:r>
              <a:rPr lang="it-IT" dirty="0"/>
              <a:t> e lo seppellì, ma così facendo si rivelò cristiano. Fu allora sepolto vivo a Ravenna. La moglie Valeria fu martirizzata da un gruppo di idolatri e i figli, anch'essi </a:t>
            </a:r>
            <a:r>
              <a:rPr lang="it-IT" dirty="0" smtClean="0"/>
              <a:t>cristiani, </a:t>
            </a:r>
            <a:r>
              <a:rPr lang="it-IT" dirty="0"/>
              <a:t>furono martirizzati.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330000"/>
                </a:solidFill>
              </a:rPr>
              <a:t>TRITTICO DI SAN VITALE MARTIRE E PATRONO DI CEGGIA</a:t>
            </a:r>
          </a:p>
        </p:txBody>
      </p:sp>
      <p:sp>
        <p:nvSpPr>
          <p:cNvPr id="3" name="Segnaposto testo 2"/>
          <p:cNvSpPr txBox="1">
            <a:spLocks noGrp="1"/>
          </p:cNvSpPr>
          <p:nvPr>
            <p:ph type="body" idx="4294967295"/>
          </p:nvPr>
        </p:nvSpPr>
        <p:spPr>
          <a:xfrm>
            <a:off x="503999" y="1769040"/>
            <a:ext cx="9071640" cy="5013720"/>
          </a:xfrm>
        </p:spPr>
        <p:txBody>
          <a:bodyPr vert="horz"/>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marL="108000" lvl="0" indent="0" rtl="0">
              <a:buNone/>
            </a:pPr>
            <a:r>
              <a:rPr lang="it-IT" dirty="0"/>
              <a:t>Nel primo affresco adiacente all'Immacolata, si vede San Vitale nelle vesti di ufficiale romano, che indica ad </a:t>
            </a:r>
            <a:r>
              <a:rPr lang="it-IT" dirty="0" err="1"/>
              <a:t>Ursicino</a:t>
            </a:r>
            <a:r>
              <a:rPr lang="it-IT" dirty="0"/>
              <a:t> la luce divina. Nell'affresco verso l'organo, invece, possiamo osservare il martirio di San Vitale, legato per le gambe e sepolto vivo da due uomini. Nel terzo affresco, quello centrale, vediamo il trionfo di San Vitale che sale al cielo, vestito da romano, sostenuto da degli angeli e che vede Cristo, Maria e la Croce. Inoltre tiene in mano un ramo di palma, simbolo del martirio.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808" y="179437"/>
            <a:ext cx="9071640" cy="1102253"/>
          </a:xfrm>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dirty="0">
                <a:solidFill>
                  <a:srgbClr val="990000"/>
                </a:solidFill>
              </a:rPr>
              <a:t>TRITTICO DI SAN VITALE MARTIRE</a:t>
            </a:r>
          </a:p>
        </p:txBody>
      </p:sp>
      <p:pic>
        <p:nvPicPr>
          <p:cNvPr id="3" name=""/>
          <p:cNvPicPr>
            <a:picLocks noGrp="1" noChangeAspect="1"/>
          </p:cNvPicPr>
          <p:nvPr>
            <p:ph type="pic" idx="4294967295"/>
          </p:nvPr>
        </p:nvPicPr>
        <p:blipFill>
          <a:blip r:embed="rId3">
            <a:lum/>
            <a:alphaModFix/>
          </a:blip>
          <a:srcRect/>
          <a:stretch>
            <a:fillRect/>
          </a:stretch>
        </p:blipFill>
        <p:spPr>
          <a:xfrm>
            <a:off x="0" y="1512000"/>
            <a:ext cx="9575640" cy="6048000"/>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CC6699"/>
                </a:solidFill>
              </a:rPr>
              <a:t>ORGANO A CANNE</a:t>
            </a:r>
          </a:p>
        </p:txBody>
      </p:sp>
      <p:sp>
        <p:nvSpPr>
          <p:cNvPr id="3" name="Segnaposto testo 2"/>
          <p:cNvSpPr txBox="1">
            <a:spLocks noGrp="1"/>
          </p:cNvSpPr>
          <p:nvPr>
            <p:ph type="body" idx="4294967295"/>
          </p:nvPr>
        </p:nvSpPr>
        <p:spPr>
          <a:xfrm>
            <a:off x="503999" y="1769040"/>
            <a:ext cx="9071640" cy="4989240"/>
          </a:xfrm>
        </p:spPr>
        <p:txBody>
          <a:bodyPr vert="horz"/>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marL="108000" lvl="0" indent="0" rtl="0">
              <a:buNone/>
            </a:pPr>
            <a:r>
              <a:rPr lang="it-IT" dirty="0"/>
              <a:t>Quest'organo risale a un periodo successivo alla Grande Guerra, in quanto durante </a:t>
            </a:r>
            <a:r>
              <a:rPr lang="it-IT" dirty="0" smtClean="0"/>
              <a:t>questa </a:t>
            </a:r>
            <a:r>
              <a:rPr lang="it-IT" dirty="0"/>
              <a:t>l'organo era stato distrutto e le canne prelevate per essere fuse. L'organo attuale è realizzato in legno, e proprio quest'anno è stato restaurato.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9999CC"/>
                </a:solidFill>
              </a:rPr>
              <a:t>ORGANO A CANNE</a:t>
            </a:r>
          </a:p>
        </p:txBody>
      </p:sp>
      <p:pic>
        <p:nvPicPr>
          <p:cNvPr id="3" name=""/>
          <p:cNvPicPr>
            <a:picLocks noGrp="1" noChangeAspect="1"/>
          </p:cNvPicPr>
          <p:nvPr>
            <p:ph type="pic" idx="4294967295"/>
          </p:nvPr>
        </p:nvPicPr>
        <p:blipFill>
          <a:blip r:embed="rId3">
            <a:lum/>
            <a:alphaModFix/>
          </a:blip>
          <a:srcRect/>
          <a:stretch>
            <a:fillRect/>
          </a:stretch>
        </p:blipFill>
        <p:spPr>
          <a:xfrm>
            <a:off x="1007999" y="1296000"/>
            <a:ext cx="7272000" cy="6120000"/>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006699"/>
                </a:solidFill>
              </a:rPr>
              <a:t>LA CROCE DELLA PASSIONE</a:t>
            </a:r>
          </a:p>
        </p:txBody>
      </p:sp>
      <p:sp>
        <p:nvSpPr>
          <p:cNvPr id="3" name="Segnaposto testo 2"/>
          <p:cNvSpPr txBox="1">
            <a:spLocks noGrp="1"/>
          </p:cNvSpPr>
          <p:nvPr>
            <p:ph type="body" idx="4294967295"/>
          </p:nvPr>
        </p:nvSpPr>
        <p:spPr>
          <a:xfrm>
            <a:off x="503999" y="1769040"/>
            <a:ext cx="9071640" cy="4989240"/>
          </a:xfrm>
        </p:spPr>
        <p:txBody>
          <a:bodyPr vert="horz"/>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marL="108000" lvl="0" indent="0" rtl="0">
              <a:buNone/>
            </a:pPr>
            <a:r>
              <a:rPr lang="it-IT" dirty="0"/>
              <a:t>Questa croce in metallo risalente al 1852 veniva portata in processione il Venerdì Santo. Rappresenta i vari simboli della Passione: il gallo, la scritta INRI, il sole, la luna, la colonna (della flagellazione), il martello, i chiodi, la ciotola con l'aceto, la frusta, la brocca, la lancia, la spada, la corona di spine, una scala e il calice dell'Ultima Cena.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0"/>
            <a:ext cx="9071640" cy="1563480"/>
          </a:xfrm>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dirty="0">
                <a:solidFill>
                  <a:srgbClr val="9933FF"/>
                </a:solidFill>
              </a:rPr>
              <a:t>LA CROCE DELLA PASSIONE</a:t>
            </a:r>
          </a:p>
        </p:txBody>
      </p:sp>
      <p:pic>
        <p:nvPicPr>
          <p:cNvPr id="3" name=""/>
          <p:cNvPicPr>
            <a:picLocks noGrp="1" noChangeAspect="1"/>
          </p:cNvPicPr>
          <p:nvPr>
            <p:ph type="pic" idx="4294967295"/>
          </p:nvPr>
        </p:nvPicPr>
        <p:blipFill>
          <a:blip r:embed="rId3">
            <a:lum/>
            <a:alphaModFix/>
          </a:blip>
          <a:srcRect/>
          <a:stretch>
            <a:fillRect/>
          </a:stretch>
        </p:blipFill>
        <p:spPr>
          <a:xfrm>
            <a:off x="1007999" y="1224000"/>
            <a:ext cx="7272000" cy="6263999"/>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301320"/>
            <a:ext cx="9071640" cy="1102253"/>
          </a:xfrm>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dirty="0"/>
              <a:t>Capitolo 1</a:t>
            </a:r>
            <a:br>
              <a:rPr lang="it-IT" dirty="0"/>
            </a:br>
            <a:r>
              <a:rPr lang="it-IT" dirty="0">
                <a:solidFill>
                  <a:srgbClr val="FF6600"/>
                </a:solidFill>
              </a:rPr>
              <a:t>LE ORIGINI</a:t>
            </a:r>
          </a:p>
        </p:txBody>
      </p:sp>
      <p:sp>
        <p:nvSpPr>
          <p:cNvPr id="3" name="Segnaposto testo 2"/>
          <p:cNvSpPr txBox="1">
            <a:spLocks noGrp="1"/>
          </p:cNvSpPr>
          <p:nvPr>
            <p:ph type="body" idx="4294967295"/>
          </p:nvPr>
        </p:nvSpPr>
        <p:spPr>
          <a:xfrm>
            <a:off x="503999" y="1547589"/>
            <a:ext cx="9071640" cy="5690931"/>
          </a:xfrm>
        </p:spPr>
        <p:txBody>
          <a:bodyPr vert="horz"/>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marL="108000" lvl="0" indent="0" rtl="0">
              <a:buNone/>
            </a:pPr>
            <a:r>
              <a:rPr lang="it-IT" dirty="0"/>
              <a:t>In ogni nucleo abitato è sempre presente una costruzione per il culto. Secondo varie fonti la prima cappella a Ceggia fu edificata nel 1337. Fu costruita in un punto strategico, poiché si trovava molto vicina al fiume Piavon, dove era attiva una dogana. Nei primi documenti che abbiamo su Ceggia, essa viene nominata “</a:t>
            </a:r>
            <a:r>
              <a:rPr lang="it-IT" dirty="0" err="1"/>
              <a:t>Ceja</a:t>
            </a:r>
            <a:r>
              <a:rPr lang="it-IT" dirty="0"/>
              <a:t>”, sotto il controllo dei Da Camino di Oderzo. Prime notizie sul culto a Ceggia le abbiamo intorno al 1334, dove viene nominata una piccola cappella. Nel 1474 viene riferito di una cappella che versa in pessime condizioni.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CC00CC"/>
                </a:solidFill>
              </a:rPr>
              <a:t>GIACOMO CASA</a:t>
            </a:r>
          </a:p>
        </p:txBody>
      </p:sp>
      <p:sp>
        <p:nvSpPr>
          <p:cNvPr id="3" name="Segnaposto testo 2"/>
          <p:cNvSpPr txBox="1">
            <a:spLocks noGrp="1"/>
          </p:cNvSpPr>
          <p:nvPr>
            <p:ph type="body" idx="4294967295"/>
          </p:nvPr>
        </p:nvSpPr>
        <p:spPr>
          <a:xfrm>
            <a:off x="503999" y="1769040"/>
            <a:ext cx="9071640" cy="5013720"/>
          </a:xfrm>
        </p:spPr>
        <p:txBody>
          <a:bodyPr vert="horz"/>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marL="108000" lvl="0" indent="0" rtl="0">
              <a:buNone/>
            </a:pPr>
            <a:r>
              <a:rPr lang="it-IT" dirty="0"/>
              <a:t>Nacque a Conegliano nel 1827 e morì a Roma nel 1887. Dopo il biennio della Rivoluzione veneziana (Repubblica di San Marco presieduta da Daniele Manin, 1848-1849) si stabilì a Venezia, dove si dedicò alla pittura di alcune chiese (San Mosè) e alla pittura delle sale apollinee al teatro “La Fenice”. Si trasferì poi a Napoli, Pompei e Londra. Decise di viaggiare in oriente, dove apprese tecniche di pittura. Giunse a Roma nel 1883 e vi rimase fino alla morte, nel 1887.</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0"/>
            <a:ext cx="9071640" cy="1563480"/>
          </a:xfrm>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dirty="0"/>
              <a:t>I</a:t>
            </a:r>
            <a:r>
              <a:rPr lang="it-IT" dirty="0">
                <a:solidFill>
                  <a:srgbClr val="006633"/>
                </a:solidFill>
              </a:rPr>
              <a:t>MMACOLATA CONCEZIONE DI GIACOMO CASA</a:t>
            </a:r>
          </a:p>
        </p:txBody>
      </p:sp>
      <p:pic>
        <p:nvPicPr>
          <p:cNvPr id="3" name=""/>
          <p:cNvPicPr>
            <a:picLocks noGrp="1" noChangeAspect="1"/>
          </p:cNvPicPr>
          <p:nvPr>
            <p:ph type="pic" idx="4294967295"/>
          </p:nvPr>
        </p:nvPicPr>
        <p:blipFill>
          <a:blip r:embed="rId3">
            <a:lum/>
            <a:alphaModFix/>
          </a:blip>
          <a:srcRect/>
          <a:stretch>
            <a:fillRect/>
          </a:stretch>
        </p:blipFill>
        <p:spPr>
          <a:xfrm>
            <a:off x="0" y="1512000"/>
            <a:ext cx="10080000" cy="6048000"/>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314004"/>
                </a:solidFill>
              </a:rPr>
              <a:t>LA LAPIDE</a:t>
            </a:r>
          </a:p>
        </p:txBody>
      </p:sp>
      <p:sp>
        <p:nvSpPr>
          <p:cNvPr id="3" name="Segnaposto testo 2"/>
          <p:cNvSpPr txBox="1">
            <a:spLocks noGrp="1"/>
          </p:cNvSpPr>
          <p:nvPr>
            <p:ph type="body" idx="4294967295"/>
          </p:nvPr>
        </p:nvSpPr>
        <p:spPr>
          <a:xfrm>
            <a:off x="503999" y="1769040"/>
            <a:ext cx="9071640" cy="4989240"/>
          </a:xfrm>
        </p:spPr>
        <p:txBody>
          <a:bodyPr vert="horz"/>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marL="108000" lvl="0" indent="0" rtl="0">
              <a:buNone/>
            </a:pPr>
            <a:r>
              <a:rPr lang="it-IT" dirty="0"/>
              <a:t>In un angolo sul fondo della chiesa si trova una lapide, che indica la sepoltura di Elisabetta </a:t>
            </a:r>
            <a:r>
              <a:rPr lang="it-IT" dirty="0" err="1"/>
              <a:t>Geromeli</a:t>
            </a:r>
            <a:r>
              <a:rPr lang="it-IT" dirty="0"/>
              <a:t> (morta il 18 dicembre 1725), figlia di un cittadino benestante che collaborava con la parrocchia. Sulla lapide è possibile individuare la data della morte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FF00FF"/>
                </a:solidFill>
              </a:rPr>
              <a:t>LA LAPIDE DI ELISABETTA GEROMELI</a:t>
            </a:r>
          </a:p>
        </p:txBody>
      </p:sp>
      <p:pic>
        <p:nvPicPr>
          <p:cNvPr id="3" name=""/>
          <p:cNvPicPr>
            <a:picLocks noGrp="1" noChangeAspect="1"/>
          </p:cNvPicPr>
          <p:nvPr>
            <p:ph type="pic" idx="4294967295"/>
          </p:nvPr>
        </p:nvPicPr>
        <p:blipFill>
          <a:blip r:embed="rId3">
            <a:lum/>
            <a:alphaModFix/>
          </a:blip>
          <a:srcRect/>
          <a:stretch>
            <a:fillRect/>
          </a:stretch>
        </p:blipFill>
        <p:spPr>
          <a:xfrm>
            <a:off x="2880000" y="1768680"/>
            <a:ext cx="4248000" cy="5503320"/>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330066"/>
                </a:solidFill>
              </a:rPr>
              <a:t>ALTRI PARTICOLARI</a:t>
            </a:r>
          </a:p>
        </p:txBody>
      </p:sp>
      <p:sp>
        <p:nvSpPr>
          <p:cNvPr id="3" name="Segnaposto testo 2"/>
          <p:cNvSpPr txBox="1">
            <a:spLocks noGrp="1"/>
          </p:cNvSpPr>
          <p:nvPr>
            <p:ph type="body" idx="4294967295"/>
          </p:nvPr>
        </p:nvSpPr>
        <p:spPr>
          <a:xfrm>
            <a:off x="503999" y="1769040"/>
            <a:ext cx="9071640" cy="4989240"/>
          </a:xfrm>
        </p:spPr>
        <p:txBody>
          <a:bodyPr vert="horz"/>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marL="108000" lvl="0" indent="0" rtl="0">
              <a:buNone/>
            </a:pPr>
            <a:r>
              <a:rPr lang="it-IT" dirty="0"/>
              <a:t>Nella chiesa ci sono tanti altri particolari non citati, come ad esempio la Pala di San Vitale dietro l'altar maggiore, le pale dei santi Pietro e Paolo, San Simone Stock, Sant'Antonio da Padova, le statue del Sacro Cuore di Gesù e di Sant'Antonio, la reliquia di Santa Elisabetta della Trinità.</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FFCC00"/>
                </a:solidFill>
              </a:rPr>
              <a:t>I BASSORILIEVI ESTERNI</a:t>
            </a:r>
          </a:p>
        </p:txBody>
      </p:sp>
      <p:sp>
        <p:nvSpPr>
          <p:cNvPr id="3" name="Segnaposto testo 2"/>
          <p:cNvSpPr txBox="1">
            <a:spLocks noGrp="1"/>
          </p:cNvSpPr>
          <p:nvPr>
            <p:ph type="body" idx="4294967295"/>
          </p:nvPr>
        </p:nvSpPr>
        <p:spPr>
          <a:xfrm>
            <a:off x="503999" y="1769040"/>
            <a:ext cx="9071640" cy="4989240"/>
          </a:xfrm>
        </p:spPr>
        <p:txBody>
          <a:bodyPr vert="horz"/>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marL="108000" lvl="0" indent="0" rtl="0">
              <a:buNone/>
            </a:pPr>
            <a:r>
              <a:rPr lang="it-IT" dirty="0"/>
              <a:t>I bassorilievi esterni, risalenti ai secoli </a:t>
            </a:r>
            <a:r>
              <a:rPr lang="it-IT" dirty="0" smtClean="0"/>
              <a:t>VII </a:t>
            </a:r>
            <a:r>
              <a:rPr lang="it-IT" dirty="0"/>
              <a:t>e </a:t>
            </a:r>
            <a:r>
              <a:rPr lang="it-IT" dirty="0" smtClean="0"/>
              <a:t>VIII, </a:t>
            </a:r>
            <a:r>
              <a:rPr lang="it-IT" dirty="0"/>
              <a:t>provengono dagli antichi edifici di </a:t>
            </a:r>
            <a:r>
              <a:rPr lang="it-IT" dirty="0" err="1" smtClean="0"/>
              <a:t>Heraclia</a:t>
            </a:r>
            <a:r>
              <a:rPr lang="it-IT" dirty="0" smtClean="0"/>
              <a:t>-Cittanova</a:t>
            </a:r>
            <a:r>
              <a:rPr lang="it-IT" dirty="0"/>
              <a:t>, ora andati distrutti. Raffigurano  un cervo che si abbevera da un corso d'acqua e rosoni che si alternano con palme provenienti da Cittanova.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CC6699"/>
                </a:solidFill>
              </a:rPr>
              <a:t>GALLERIA FOTOGRAFICA</a:t>
            </a:r>
          </a:p>
        </p:txBody>
      </p:sp>
      <p:pic>
        <p:nvPicPr>
          <p:cNvPr id="3" name=""/>
          <p:cNvPicPr>
            <a:picLocks noGrp="1" noChangeAspect="1"/>
          </p:cNvPicPr>
          <p:nvPr>
            <p:ph type="pic" idx="4294967295"/>
          </p:nvPr>
        </p:nvPicPr>
        <p:blipFill>
          <a:blip r:embed="rId3">
            <a:lum/>
            <a:alphaModFix/>
          </a:blip>
          <a:srcRect/>
          <a:stretch>
            <a:fillRect/>
          </a:stretch>
        </p:blipFill>
        <p:spPr>
          <a:xfrm>
            <a:off x="1587960" y="2736000"/>
            <a:ext cx="6548040" cy="4021920"/>
          </a:xfrm>
        </p:spPr>
      </p:pic>
      <p:sp>
        <p:nvSpPr>
          <p:cNvPr id="4" name="CasellaDiTesto 3"/>
          <p:cNvSpPr txBox="1"/>
          <p:nvPr/>
        </p:nvSpPr>
        <p:spPr>
          <a:xfrm>
            <a:off x="2448000" y="2376000"/>
            <a:ext cx="3146399" cy="3466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1800" b="0" i="0" u="none" strike="noStrike" kern="1200">
                <a:ln>
                  <a:noFill/>
                </a:ln>
                <a:latin typeface="Arial" pitchFamily="18"/>
                <a:ea typeface="Microsoft YaHei" pitchFamily="2"/>
                <a:cs typeface="Mangal" pitchFamily="2"/>
              </a:rPr>
              <a:t>L'ESTERNO DELLA CHIESA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CC6699"/>
                </a:solidFill>
              </a:rPr>
              <a:t>GALLERIA FOTOGRAFICA</a:t>
            </a:r>
          </a:p>
        </p:txBody>
      </p:sp>
      <p:pic>
        <p:nvPicPr>
          <p:cNvPr id="3" name=""/>
          <p:cNvPicPr>
            <a:picLocks noGrp="1" noChangeAspect="1"/>
          </p:cNvPicPr>
          <p:nvPr>
            <p:ph type="pic" idx="4294967295"/>
          </p:nvPr>
        </p:nvPicPr>
        <p:blipFill>
          <a:blip r:embed="rId3">
            <a:lum/>
            <a:alphaModFix/>
          </a:blip>
          <a:srcRect/>
          <a:stretch>
            <a:fillRect/>
          </a:stretch>
        </p:blipFill>
        <p:spPr>
          <a:xfrm>
            <a:off x="1152000" y="2664000"/>
            <a:ext cx="7920000" cy="4752000"/>
          </a:xfrm>
        </p:spPr>
      </p:pic>
      <p:sp>
        <p:nvSpPr>
          <p:cNvPr id="4" name="CasellaDiTesto 3"/>
          <p:cNvSpPr txBox="1"/>
          <p:nvPr/>
        </p:nvSpPr>
        <p:spPr>
          <a:xfrm>
            <a:off x="2015999" y="2376000"/>
            <a:ext cx="3070079" cy="3466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1800" b="0" i="0" u="none" strike="noStrike" kern="1200">
                <a:ln>
                  <a:noFill/>
                </a:ln>
                <a:latin typeface="Arial" pitchFamily="18"/>
                <a:ea typeface="Microsoft YaHei" pitchFamily="2"/>
                <a:cs typeface="Mangal" pitchFamily="2"/>
              </a:rPr>
              <a:t>L'INTERNO DELLA CHIESA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CC6699"/>
                </a:solidFill>
              </a:rPr>
              <a:t>GALLERIA FOTOGRAFICA</a:t>
            </a:r>
          </a:p>
        </p:txBody>
      </p:sp>
      <p:pic>
        <p:nvPicPr>
          <p:cNvPr id="3" name=""/>
          <p:cNvPicPr>
            <a:picLocks noGrp="1" noChangeAspect="1"/>
          </p:cNvPicPr>
          <p:nvPr>
            <p:ph type="pic" idx="4294967295"/>
          </p:nvPr>
        </p:nvPicPr>
        <p:blipFill>
          <a:blip r:embed="rId3">
            <a:lum/>
            <a:alphaModFix/>
          </a:blip>
          <a:srcRect/>
          <a:stretch>
            <a:fillRect/>
          </a:stretch>
        </p:blipFill>
        <p:spPr>
          <a:xfrm>
            <a:off x="0" y="2376000"/>
            <a:ext cx="10080000" cy="5184000"/>
          </a:xfrm>
        </p:spPr>
      </p:pic>
      <p:sp>
        <p:nvSpPr>
          <p:cNvPr id="4" name="CasellaDiTesto 3"/>
          <p:cNvSpPr txBox="1"/>
          <p:nvPr/>
        </p:nvSpPr>
        <p:spPr>
          <a:xfrm>
            <a:off x="72000" y="1512000"/>
            <a:ext cx="10411200" cy="79200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1800" b="0" i="0" u="none" strike="noStrike" kern="1200">
                <a:ln>
                  <a:noFill/>
                </a:ln>
                <a:latin typeface="Arial" pitchFamily="18"/>
                <a:ea typeface="Microsoft YaHei" pitchFamily="2"/>
                <a:cs typeface="Mangal" pitchFamily="2"/>
              </a:rPr>
              <a:t>L'INTERNO DELLA CHIESA DOPO LO SCOPPIO DELLA GRANATA ITALIANA.</a:t>
            </a:r>
          </a:p>
          <a:p>
            <a:pPr marL="0" marR="0" lvl="0" indent="0" rtl="0" hangingPunct="0">
              <a:lnSpc>
                <a:spcPct val="100000"/>
              </a:lnSpc>
              <a:spcBef>
                <a:spcPts val="0"/>
              </a:spcBef>
              <a:spcAft>
                <a:spcPts val="0"/>
              </a:spcAft>
              <a:buNone/>
              <a:tabLst/>
            </a:pPr>
            <a:r>
              <a:rPr lang="it-IT" sz="1800" b="0" i="0" u="none" strike="noStrike" kern="1200">
                <a:ln>
                  <a:noFill/>
                </a:ln>
                <a:latin typeface="Arial" pitchFamily="18"/>
                <a:ea typeface="Microsoft YaHei" pitchFamily="2"/>
                <a:cs typeface="Mangal" pitchFamily="2"/>
              </a:rPr>
              <a:t>SI NOTANO LE CROCI DI CONSACRAZIONE SULLE COLONNE.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CC6699"/>
                </a:solidFill>
              </a:rPr>
              <a:t>GALLERIA FOTOGRAFICA</a:t>
            </a:r>
          </a:p>
        </p:txBody>
      </p:sp>
      <p:pic>
        <p:nvPicPr>
          <p:cNvPr id="3" name=""/>
          <p:cNvPicPr>
            <a:picLocks noGrp="1" noChangeAspect="1"/>
          </p:cNvPicPr>
          <p:nvPr>
            <p:ph type="pic" idx="4294967295"/>
          </p:nvPr>
        </p:nvPicPr>
        <p:blipFill>
          <a:blip r:embed="rId3">
            <a:lum/>
            <a:alphaModFix/>
          </a:blip>
          <a:srcRect/>
          <a:stretch>
            <a:fillRect/>
          </a:stretch>
        </p:blipFill>
        <p:spPr>
          <a:xfrm rot="4800">
            <a:off x="825713" y="2247784"/>
            <a:ext cx="7658999" cy="5332320"/>
          </a:xfrm>
        </p:spPr>
      </p:pic>
      <p:sp>
        <p:nvSpPr>
          <p:cNvPr id="4" name="CasellaDiTesto 3"/>
          <p:cNvSpPr txBox="1"/>
          <p:nvPr/>
        </p:nvSpPr>
        <p:spPr>
          <a:xfrm>
            <a:off x="1655999" y="1800000"/>
            <a:ext cx="5255640" cy="3466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1800" b="0" i="0" u="none" strike="noStrike" kern="1200">
                <a:ln>
                  <a:noFill/>
                </a:ln>
                <a:latin typeface="Arial" pitchFamily="18"/>
                <a:ea typeface="Microsoft YaHei" pitchFamily="2"/>
                <a:cs typeface="Mangal" pitchFamily="2"/>
              </a:rPr>
              <a:t>VISTA ESTERNA DELLA CHIESA BOMBARDATA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FF6600"/>
                </a:solidFill>
              </a:rPr>
              <a:t>LE ORIGINI</a:t>
            </a:r>
          </a:p>
        </p:txBody>
      </p:sp>
      <p:sp>
        <p:nvSpPr>
          <p:cNvPr id="3" name="Segnaposto testo 2"/>
          <p:cNvSpPr txBox="1">
            <a:spLocks noGrp="1"/>
          </p:cNvSpPr>
          <p:nvPr>
            <p:ph type="body" idx="4294967295"/>
          </p:nvPr>
        </p:nvSpPr>
        <p:spPr>
          <a:xfrm>
            <a:off x="503999" y="1769040"/>
            <a:ext cx="9071640" cy="4989240"/>
          </a:xfrm>
        </p:spPr>
        <p:txBody>
          <a:bodyPr vert="horz"/>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marL="108000" lvl="0" indent="0" rtl="0">
              <a:buNone/>
            </a:pPr>
            <a:r>
              <a:rPr lang="it-IT" dirty="0"/>
              <a:t>Inizialmente questa cappella era una filiale della più importante pieve di San Bartolomeo di Chiarano. Nel 1437 Ceggia viene citata come “</a:t>
            </a:r>
            <a:r>
              <a:rPr lang="it-IT" dirty="0" err="1"/>
              <a:t>Ekklesia</a:t>
            </a:r>
            <a:r>
              <a:rPr lang="it-IT" dirty="0"/>
              <a:t>”. Gli abitanti di Ceggia, non erano visti di buon occhio e un documento cita addirittura di un criminale che si era rifugiato nella cappella. Il 3 gennaio 1513 il Sommo Pontefice Papa Leone x affida la gestione spirituale (cura d'anime) di Ceggia ai Canonici Regolari del Santissimo Salvatore di Venezia.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pic>
        <p:nvPicPr>
          <p:cNvPr id="2" name=""/>
          <p:cNvPicPr>
            <a:picLocks noChangeAspect="1"/>
          </p:cNvPicPr>
          <p:nvPr/>
        </p:nvPicPr>
        <p:blipFill>
          <a:blip r:embed="rId3">
            <a:lum/>
            <a:alphaModFix/>
          </a:blip>
          <a:srcRect/>
          <a:stretch>
            <a:fillRect/>
          </a:stretch>
        </p:blipFill>
        <p:spPr>
          <a:xfrm>
            <a:off x="0" y="0"/>
            <a:ext cx="10080000" cy="7560000"/>
          </a:xfrm>
          <a:prstGeom prst="rect">
            <a:avLst/>
          </a:prstGeom>
          <a:noFill/>
          <a:ln>
            <a:noFill/>
          </a:ln>
        </p:spPr>
      </p:pic>
      <p:sp>
        <p:nvSpPr>
          <p:cNvPr id="3" name="CasellaDiTesto 2"/>
          <p:cNvSpPr txBox="1"/>
          <p:nvPr/>
        </p:nvSpPr>
        <p:spPr>
          <a:xfrm>
            <a:off x="2808000" y="3816000"/>
            <a:ext cx="5194800" cy="60228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3600" b="1" i="0" u="sng" strike="noStrike" kern="1200" dirty="0">
                <a:ln>
                  <a:noFill/>
                </a:ln>
                <a:solidFill>
                  <a:srgbClr val="0000FF"/>
                </a:solidFill>
                <a:effectLst>
                  <a:outerShdw dist="17961" dir="2700000">
                    <a:scrgbClr r="0" g="0" b="0"/>
                  </a:outerShdw>
                </a:effectLst>
                <a:uFillTx/>
                <a:latin typeface="Arial" pitchFamily="18"/>
                <a:ea typeface="Microsoft YaHei" pitchFamily="2"/>
                <a:cs typeface="Mangal" pitchFamily="2"/>
              </a:rPr>
              <a:t>ORATORIO</a:t>
            </a:r>
            <a:r>
              <a:rPr lang="it-IT" sz="3600" b="1" i="0" u="sng" strike="noStrike" kern="1200" dirty="0">
                <a:ln>
                  <a:noFill/>
                </a:ln>
                <a:solidFill>
                  <a:srgbClr val="FF00FF"/>
                </a:solidFill>
                <a:effectLst>
                  <a:outerShdw dist="17961" dir="2700000">
                    <a:scrgbClr r="0" g="0" b="0"/>
                  </a:outerShdw>
                </a:effectLst>
                <a:uFillTx/>
                <a:latin typeface="Arial" pitchFamily="18"/>
                <a:ea typeface="Microsoft YaHei" pitchFamily="2"/>
                <a:cs typeface="Mangal" pitchFamily="2"/>
              </a:rPr>
              <a:t> BRAGADIN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t>Capitolo 1</a:t>
            </a:r>
            <a:br>
              <a:rPr lang="it-IT"/>
            </a:br>
            <a:r>
              <a:rPr lang="it-IT">
                <a:solidFill>
                  <a:srgbClr val="CC9900"/>
                </a:solidFill>
              </a:rPr>
              <a:t>LE ORIGINI</a:t>
            </a:r>
          </a:p>
        </p:txBody>
      </p:sp>
      <p:sp>
        <p:nvSpPr>
          <p:cNvPr id="3" name="Segnaposto testo 2"/>
          <p:cNvSpPr txBox="1">
            <a:spLocks noGrp="1"/>
          </p:cNvSpPr>
          <p:nvPr>
            <p:ph type="body" idx="4294967295"/>
          </p:nvPr>
        </p:nvSpPr>
        <p:spPr>
          <a:xfrm>
            <a:off x="0" y="1584000"/>
            <a:ext cx="10080000" cy="5976000"/>
          </a:xfrm>
        </p:spPr>
        <p:txBody>
          <a:bodyPr vert="horz"/>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marL="108000" lvl="0" indent="0" rtl="0">
              <a:buNone/>
            </a:pPr>
            <a:r>
              <a:rPr lang="it-IT" dirty="0"/>
              <a:t>L' oratorio </a:t>
            </a:r>
            <a:r>
              <a:rPr lang="it-IT" dirty="0" err="1"/>
              <a:t>Bragadin</a:t>
            </a:r>
            <a:r>
              <a:rPr lang="it-IT" dirty="0"/>
              <a:t> è un piccolo oratorio privato. Fu fatto edificare nel 1795 da Marcantonio </a:t>
            </a:r>
            <a:r>
              <a:rPr lang="it-IT" dirty="0" err="1"/>
              <a:t>Bragadin</a:t>
            </a:r>
            <a:r>
              <a:rPr lang="it-IT" dirty="0"/>
              <a:t>, un parente omonimo del  celebre condottiero cristiano squartato vivo a Famagosta dai turchi. Quest'oratorio sorge adiacente ad una villa (villa Genovese) di proprietà della famiglia </a:t>
            </a:r>
            <a:r>
              <a:rPr lang="it-IT" dirty="0" err="1"/>
              <a:t>Sartorello</a:t>
            </a:r>
            <a:r>
              <a:rPr lang="it-IT" dirty="0"/>
              <a:t>.  </a:t>
            </a:r>
            <a:r>
              <a:rPr lang="it-IT" dirty="0" err="1"/>
              <a:t>Bragadin</a:t>
            </a:r>
            <a:r>
              <a:rPr lang="it-IT" dirty="0"/>
              <a:t> era un funzionario pubblico, ma non era ricchissimo, quindi l'oratorio sicuramente fu ceduto a famiglie più ricche.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FF00FF"/>
                </a:solidFill>
              </a:rPr>
              <a:t>L'ICONA DI MARIA</a:t>
            </a:r>
          </a:p>
        </p:txBody>
      </p:sp>
      <p:sp>
        <p:nvSpPr>
          <p:cNvPr id="3" name="Segnaposto testo 2"/>
          <p:cNvSpPr txBox="1">
            <a:spLocks noGrp="1"/>
          </p:cNvSpPr>
          <p:nvPr>
            <p:ph type="body" idx="4294967295"/>
          </p:nvPr>
        </p:nvSpPr>
        <p:spPr>
          <a:xfrm>
            <a:off x="503999" y="1769040"/>
            <a:ext cx="9071640" cy="4989240"/>
          </a:xfrm>
        </p:spPr>
        <p:txBody>
          <a:bodyPr vert="horz"/>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marL="108000" lvl="0" indent="0" rtl="0">
              <a:buNone/>
            </a:pPr>
            <a:r>
              <a:rPr lang="it-IT" dirty="0"/>
              <a:t>E' presente la copia di un'icona bizantina di Maria con Gesù Bambino. La particolarità di quest'icona è il fatto che reca scritti in greco i nomi di Maria e Gesù, cosa molto rara nelle icone. Sia Maria che Gesù indossano una corona. L' icona originale è conservata in canonica a Ceggia.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t>GLI AFFRESCHI:</a:t>
            </a:r>
            <a:br>
              <a:rPr lang="it-IT"/>
            </a:br>
            <a:r>
              <a:rPr lang="it-IT">
                <a:solidFill>
                  <a:srgbClr val="990099"/>
                </a:solidFill>
              </a:rPr>
              <a:t>l' autore</a:t>
            </a:r>
          </a:p>
        </p:txBody>
      </p:sp>
      <p:sp>
        <p:nvSpPr>
          <p:cNvPr id="3" name="Segnaposto testo 2"/>
          <p:cNvSpPr txBox="1">
            <a:spLocks noGrp="1"/>
          </p:cNvSpPr>
          <p:nvPr>
            <p:ph type="body" idx="4294967295"/>
          </p:nvPr>
        </p:nvSpPr>
        <p:spPr>
          <a:xfrm>
            <a:off x="503999" y="1769040"/>
            <a:ext cx="9071640" cy="4989240"/>
          </a:xfrm>
        </p:spPr>
        <p:txBody>
          <a:bodyPr vert="horz"/>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marL="108000" lvl="0" indent="0" rtl="0">
              <a:buNone/>
            </a:pPr>
            <a:r>
              <a:rPr lang="it-IT" dirty="0"/>
              <a:t>Gli affreschi al suo interno furono realizzati da Francesco Bernardino </a:t>
            </a:r>
            <a:r>
              <a:rPr lang="it-IT" dirty="0" err="1"/>
              <a:t>Bison</a:t>
            </a:r>
            <a:r>
              <a:rPr lang="it-IT" dirty="0"/>
              <a:t> (1762-1844), un pittore veneto attivo tra Treviso e Venezia. Con molta bravura ha saputo creare dei giochi di luce, fondendo l'architettura interna con la delicatezza dei soggetti proposti. La facciata è lineare. Un particolare che si può notare nei vari affreschi è un cagnolino, un modo che aveva </a:t>
            </a:r>
            <a:r>
              <a:rPr lang="it-IT" dirty="0" err="1"/>
              <a:t>Bison</a:t>
            </a:r>
            <a:r>
              <a:rPr lang="it-IT" dirty="0"/>
              <a:t> di firmarsi.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336666"/>
                </a:solidFill>
              </a:rPr>
              <a:t>GLI AFFRESCHI:</a:t>
            </a:r>
            <a:br>
              <a:rPr lang="it-IT">
                <a:solidFill>
                  <a:srgbClr val="336666"/>
                </a:solidFill>
              </a:rPr>
            </a:br>
            <a:r>
              <a:rPr lang="it-IT">
                <a:solidFill>
                  <a:srgbClr val="336666"/>
                </a:solidFill>
              </a:rPr>
              <a:t>IMMAGINI E DESCRIZIONI</a:t>
            </a:r>
          </a:p>
        </p:txBody>
      </p:sp>
      <p:pic>
        <p:nvPicPr>
          <p:cNvPr id="3" name=""/>
          <p:cNvPicPr>
            <a:picLocks noGrp="1" noChangeAspect="1"/>
          </p:cNvPicPr>
          <p:nvPr>
            <p:ph type="pic" idx="4294967295"/>
          </p:nvPr>
        </p:nvPicPr>
        <p:blipFill>
          <a:blip r:embed="rId3">
            <a:lum/>
            <a:alphaModFix/>
          </a:blip>
          <a:srcRect/>
          <a:stretch>
            <a:fillRect/>
          </a:stretch>
        </p:blipFill>
        <p:spPr>
          <a:xfrm>
            <a:off x="2304000" y="1768680"/>
            <a:ext cx="5184000" cy="5791320"/>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660033"/>
                </a:solidFill>
              </a:rPr>
              <a:t>DESCRIZIONE</a:t>
            </a:r>
          </a:p>
        </p:txBody>
      </p:sp>
      <p:sp>
        <p:nvSpPr>
          <p:cNvPr id="3" name="Segnaposto testo 2"/>
          <p:cNvSpPr txBox="1">
            <a:spLocks noGrp="1"/>
          </p:cNvSpPr>
          <p:nvPr>
            <p:ph type="body" idx="4294967295"/>
          </p:nvPr>
        </p:nvSpPr>
        <p:spPr>
          <a:xfrm>
            <a:off x="503999" y="1769040"/>
            <a:ext cx="9071640" cy="5013720"/>
          </a:xfrm>
        </p:spPr>
        <p:txBody>
          <a:bodyPr vert="horz"/>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marL="108000" lvl="0" indent="0" rtl="0">
              <a:buNone/>
            </a:pPr>
            <a:r>
              <a:rPr lang="it-IT" dirty="0"/>
              <a:t>In questo affresco, che decora il soffitto, possiamo riconoscere Maria con Gesù Bambino, portati verso il cielo da un gruppo di angeli. Nella zona inferiore dell'affresco riconosciamo: Sant'Antonio (giglio), San Gaetano da Thiene (</a:t>
            </a:r>
            <a:r>
              <a:rPr lang="it-IT" dirty="0" smtClean="0"/>
              <a:t>vestito </a:t>
            </a:r>
            <a:r>
              <a:rPr lang="it-IT" dirty="0"/>
              <a:t>da sacerdote), San Vincenzo Ferrari (fiammella di fuoco) ed un quarto personaggio, che non è un santo, ma probabilmente un membro della famiglia </a:t>
            </a:r>
            <a:r>
              <a:rPr lang="it-IT" dirty="0" err="1"/>
              <a:t>Bragadin</a:t>
            </a:r>
            <a:r>
              <a:rPr lang="it-IT" dirty="0"/>
              <a:t>, se non lo stesso Marcantonio (che non si era sposato).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990066"/>
                </a:solidFill>
              </a:rPr>
              <a:t>GLI AFFRESCHI:</a:t>
            </a:r>
            <a:br>
              <a:rPr lang="it-IT">
                <a:solidFill>
                  <a:srgbClr val="990066"/>
                </a:solidFill>
              </a:rPr>
            </a:br>
            <a:r>
              <a:rPr lang="it-IT">
                <a:solidFill>
                  <a:srgbClr val="990066"/>
                </a:solidFill>
              </a:rPr>
              <a:t>IMMAGINI E DESCRIZIONI</a:t>
            </a:r>
          </a:p>
        </p:txBody>
      </p:sp>
      <p:pic>
        <p:nvPicPr>
          <p:cNvPr id="3" name=""/>
          <p:cNvPicPr>
            <a:picLocks noGrp="1" noChangeAspect="1"/>
          </p:cNvPicPr>
          <p:nvPr>
            <p:ph type="pic" idx="4294967295"/>
          </p:nvPr>
        </p:nvPicPr>
        <p:blipFill>
          <a:blip r:embed="rId3">
            <a:lum/>
            <a:alphaModFix/>
          </a:blip>
          <a:srcRect/>
          <a:stretch>
            <a:fillRect/>
          </a:stretch>
        </p:blipFill>
        <p:spPr>
          <a:xfrm>
            <a:off x="648000" y="1768680"/>
            <a:ext cx="9072000" cy="5719320"/>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CC0066"/>
                </a:solidFill>
              </a:rPr>
              <a:t>DESCRIZIONE</a:t>
            </a:r>
          </a:p>
        </p:txBody>
      </p:sp>
      <p:sp>
        <p:nvSpPr>
          <p:cNvPr id="3" name="Segnaposto testo 2"/>
          <p:cNvSpPr txBox="1">
            <a:spLocks noGrp="1"/>
          </p:cNvSpPr>
          <p:nvPr>
            <p:ph type="body" idx="4294967295"/>
          </p:nvPr>
        </p:nvSpPr>
        <p:spPr>
          <a:xfrm>
            <a:off x="503999" y="1769040"/>
            <a:ext cx="9071640" cy="4989240"/>
          </a:xfrm>
        </p:spPr>
        <p:txBody>
          <a:bodyPr vert="horz"/>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marL="108000" lvl="0" indent="0" rtl="0">
              <a:buNone/>
            </a:pPr>
            <a:r>
              <a:rPr lang="it-IT" dirty="0"/>
              <a:t>Questo affresco decora la volta dell'abside. Rappresenta la Trinità divisa in: Dio Padre (il soggetto con la barba lunga), Gesù Cristo Figlio di Dio (con la croce) e lo Spirito Santo (sotto sembianze di colomba). Sono circondati dagli angeli. Nella parte inferiore si riconosce un altare con i simboli dell'ultima Cena, cioè il calice con il vino (Sangue di Cristo) e il pane (Corpo di Cristo).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663366"/>
                </a:solidFill>
              </a:rPr>
              <a:t>GLI AFFRESCHI:</a:t>
            </a:r>
            <a:br>
              <a:rPr lang="it-IT">
                <a:solidFill>
                  <a:srgbClr val="663366"/>
                </a:solidFill>
              </a:rPr>
            </a:br>
            <a:r>
              <a:rPr lang="it-IT">
                <a:solidFill>
                  <a:srgbClr val="663366"/>
                </a:solidFill>
              </a:rPr>
              <a:t>IMMAGINI E DESCRIZIONI</a:t>
            </a:r>
          </a:p>
        </p:txBody>
      </p:sp>
      <p:pic>
        <p:nvPicPr>
          <p:cNvPr id="3" name=""/>
          <p:cNvPicPr>
            <a:picLocks noGrp="1" noChangeAspect="1"/>
          </p:cNvPicPr>
          <p:nvPr>
            <p:ph type="pic" idx="4294967295"/>
          </p:nvPr>
        </p:nvPicPr>
        <p:blipFill>
          <a:blip r:embed="rId3">
            <a:lum/>
            <a:alphaModFix/>
          </a:blip>
          <a:srcRect/>
          <a:stretch>
            <a:fillRect/>
          </a:stretch>
        </p:blipFill>
        <p:spPr>
          <a:xfrm>
            <a:off x="1713600" y="1768680"/>
            <a:ext cx="6652079" cy="4989240"/>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663399"/>
                </a:solidFill>
              </a:rPr>
              <a:t>DESCRIZIONE</a:t>
            </a:r>
          </a:p>
        </p:txBody>
      </p:sp>
      <p:sp>
        <p:nvSpPr>
          <p:cNvPr id="3" name="Segnaposto testo 2"/>
          <p:cNvSpPr txBox="1">
            <a:spLocks noGrp="1"/>
          </p:cNvSpPr>
          <p:nvPr>
            <p:ph type="body" idx="4294967295"/>
          </p:nvPr>
        </p:nvSpPr>
        <p:spPr>
          <a:xfrm>
            <a:off x="503999" y="1769040"/>
            <a:ext cx="9071640" cy="4989240"/>
          </a:xfrm>
        </p:spPr>
        <p:txBody>
          <a:bodyPr vert="horz"/>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marL="108000" lvl="0" indent="0" rtl="0">
              <a:buNone/>
            </a:pPr>
            <a:r>
              <a:rPr lang="it-IT" dirty="0"/>
              <a:t>Quest'affresco si trova sulla parete sinistra e raffigura l'adorazione dei  pastori a Gesù Bambino. Un particolare: c'è una donna che porta una gabbia di colombe, ma la gabbia è aperta e due colombe scappano.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t> Capitolo 2</a:t>
            </a:r>
            <a:br>
              <a:rPr lang="it-IT"/>
            </a:br>
            <a:r>
              <a:rPr lang="it-IT">
                <a:solidFill>
                  <a:srgbClr val="00FFFF"/>
                </a:solidFill>
              </a:rPr>
              <a:t>PERIODO 1600-1800</a:t>
            </a:r>
          </a:p>
        </p:txBody>
      </p:sp>
      <p:sp>
        <p:nvSpPr>
          <p:cNvPr id="3" name="Segnaposto testo 2"/>
          <p:cNvSpPr txBox="1">
            <a:spLocks noGrp="1"/>
          </p:cNvSpPr>
          <p:nvPr>
            <p:ph type="body" idx="4294967295"/>
          </p:nvPr>
        </p:nvSpPr>
        <p:spPr>
          <a:xfrm>
            <a:off x="503999" y="1769040"/>
            <a:ext cx="9071640" cy="4989240"/>
          </a:xfrm>
        </p:spPr>
        <p:txBody>
          <a:bodyPr vert="horz"/>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marL="108000" lvl="0" indent="0" rtl="0">
              <a:buNone/>
            </a:pPr>
            <a:r>
              <a:rPr lang="it-IT" dirty="0"/>
              <a:t>Nel 1688 la chiesa subisce un primo grande restauro, diventando circa la metà di quella </a:t>
            </a:r>
            <a:r>
              <a:rPr lang="it-IT" dirty="0" smtClean="0"/>
              <a:t>attuale, rimanendo </a:t>
            </a:r>
            <a:r>
              <a:rPr lang="it-IT" dirty="0"/>
              <a:t>protesa verso il fiume. Così quella che inizialmente era una piccola cappella  venne ampliata, anche in conseguenza dell'aumento della popolazione. Nel 1780 il pittore </a:t>
            </a:r>
            <a:r>
              <a:rPr lang="it-IT" dirty="0" err="1"/>
              <a:t>Giovan</a:t>
            </a:r>
            <a:r>
              <a:rPr lang="it-IT" dirty="0"/>
              <a:t> Battista Canal affresca il trittico di San Vitale, patrono della chiesa.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6699CC"/>
                </a:solidFill>
              </a:rPr>
              <a:t>GLI AFFRESCHI:</a:t>
            </a:r>
            <a:br>
              <a:rPr lang="it-IT">
                <a:solidFill>
                  <a:srgbClr val="6699CC"/>
                </a:solidFill>
              </a:rPr>
            </a:br>
            <a:r>
              <a:rPr lang="it-IT">
                <a:solidFill>
                  <a:srgbClr val="6699CC"/>
                </a:solidFill>
              </a:rPr>
              <a:t>IMMAGINI E DESCRIZIONI</a:t>
            </a:r>
          </a:p>
        </p:txBody>
      </p:sp>
      <p:pic>
        <p:nvPicPr>
          <p:cNvPr id="3" name=""/>
          <p:cNvPicPr>
            <a:picLocks noGrp="1" noChangeAspect="1"/>
          </p:cNvPicPr>
          <p:nvPr>
            <p:ph type="pic" idx="4294967295"/>
          </p:nvPr>
        </p:nvPicPr>
        <p:blipFill>
          <a:blip r:embed="rId3">
            <a:lum/>
            <a:alphaModFix/>
          </a:blip>
          <a:srcRect/>
          <a:stretch>
            <a:fillRect/>
          </a:stretch>
        </p:blipFill>
        <p:spPr>
          <a:xfrm>
            <a:off x="1728000" y="1768680"/>
            <a:ext cx="6048000" cy="5575320"/>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CC0000"/>
                </a:solidFill>
              </a:rPr>
              <a:t>DESCRIZIONE</a:t>
            </a:r>
          </a:p>
        </p:txBody>
      </p:sp>
      <p:sp>
        <p:nvSpPr>
          <p:cNvPr id="3" name="Segnaposto testo 2"/>
          <p:cNvSpPr txBox="1">
            <a:spLocks noGrp="1"/>
          </p:cNvSpPr>
          <p:nvPr>
            <p:ph type="body" idx="4294967295"/>
          </p:nvPr>
        </p:nvSpPr>
        <p:spPr>
          <a:xfrm>
            <a:off x="503999" y="1769040"/>
            <a:ext cx="9071640" cy="4989240"/>
          </a:xfrm>
        </p:spPr>
        <p:txBody>
          <a:bodyPr vert="horz"/>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marL="108000" lvl="0" indent="0" rtl="0">
              <a:buNone/>
            </a:pPr>
            <a:r>
              <a:rPr lang="it-IT" dirty="0"/>
              <a:t>Quest'affresco si trova sulla parete destra dell'oratorio. Rappresenta l'adorazione dei Magi a Gesù Bambino. Sull'angolo basso a sinistra si trova un cane (simbolo del </a:t>
            </a:r>
            <a:r>
              <a:rPr lang="it-IT" dirty="0" err="1"/>
              <a:t>Bison</a:t>
            </a:r>
            <a:r>
              <a:rPr lang="it-IT" dirty="0"/>
              <a:t>) e il cane poggia su una pietra recante la firma del pittore. E' presente anche un cammello.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CC0000"/>
                </a:solidFill>
              </a:rPr>
              <a:t>GALLERIA FOTOGRAFICA</a:t>
            </a:r>
          </a:p>
        </p:txBody>
      </p:sp>
      <p:pic>
        <p:nvPicPr>
          <p:cNvPr id="3" name=""/>
          <p:cNvPicPr>
            <a:picLocks noGrp="1" noChangeAspect="1"/>
          </p:cNvPicPr>
          <p:nvPr>
            <p:ph type="pic" idx="4294967295"/>
          </p:nvPr>
        </p:nvPicPr>
        <p:blipFill>
          <a:blip r:embed="rId3">
            <a:lum/>
            <a:alphaModFix/>
          </a:blip>
          <a:srcRect/>
          <a:stretch>
            <a:fillRect/>
          </a:stretch>
        </p:blipFill>
        <p:spPr>
          <a:xfrm>
            <a:off x="1944000" y="2592000"/>
            <a:ext cx="6421680" cy="4824000"/>
          </a:xfrm>
        </p:spPr>
      </p:pic>
      <p:sp>
        <p:nvSpPr>
          <p:cNvPr id="4" name="CasellaDiTesto 3"/>
          <p:cNvSpPr txBox="1"/>
          <p:nvPr/>
        </p:nvSpPr>
        <p:spPr>
          <a:xfrm>
            <a:off x="0" y="2015999"/>
            <a:ext cx="9859680" cy="3466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1800" b="0" i="0" u="none" strike="noStrike" kern="1200">
                <a:ln>
                  <a:noFill/>
                </a:ln>
                <a:latin typeface="Arial" pitchFamily="18"/>
                <a:ea typeface="Microsoft YaHei" pitchFamily="2"/>
                <a:cs typeface="Mangal" pitchFamily="2"/>
              </a:rPr>
              <a:t>LAPIDE COMMEMORATIVA DEDICATA A MARCANTONIO BRAGADIN DAL FRATELLO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name="page43">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3333FF"/>
                </a:solidFill>
              </a:rPr>
              <a:t>GALLERIA FOTOGRAFICA</a:t>
            </a:r>
          </a:p>
        </p:txBody>
      </p:sp>
      <p:pic>
        <p:nvPicPr>
          <p:cNvPr id="3" name=""/>
          <p:cNvPicPr>
            <a:picLocks noGrp="1" noChangeAspect="1"/>
          </p:cNvPicPr>
          <p:nvPr>
            <p:ph type="pic" idx="4294967295"/>
          </p:nvPr>
        </p:nvPicPr>
        <p:blipFill>
          <a:blip r:embed="rId3">
            <a:lum/>
            <a:alphaModFix/>
          </a:blip>
          <a:srcRect/>
          <a:stretch>
            <a:fillRect/>
          </a:stretch>
        </p:blipFill>
        <p:spPr>
          <a:xfrm>
            <a:off x="3240000" y="2736000"/>
            <a:ext cx="3743280" cy="4701240"/>
          </a:xfrm>
        </p:spPr>
      </p:pic>
      <p:sp>
        <p:nvSpPr>
          <p:cNvPr id="4" name="CasellaDiTesto 3"/>
          <p:cNvSpPr txBox="1"/>
          <p:nvPr/>
        </p:nvSpPr>
        <p:spPr>
          <a:xfrm>
            <a:off x="1944000" y="2160000"/>
            <a:ext cx="5642640" cy="3466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1800" b="0" i="0" u="none" strike="noStrike" kern="1200">
                <a:ln>
                  <a:noFill/>
                </a:ln>
                <a:latin typeface="Arial" pitchFamily="18"/>
                <a:ea typeface="Microsoft YaHei" pitchFamily="2"/>
                <a:cs typeface="Mangal" pitchFamily="2"/>
              </a:rPr>
              <a:t>ABSIDE DELL'OARATORIO PRIMA DEL RESTAURO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FF6666"/>
                </a:solidFill>
              </a:rPr>
              <a:t>GALLERIA FOTOGRAFICA</a:t>
            </a:r>
          </a:p>
        </p:txBody>
      </p:sp>
      <p:pic>
        <p:nvPicPr>
          <p:cNvPr id="3" name=""/>
          <p:cNvPicPr>
            <a:picLocks noGrp="1" noChangeAspect="1"/>
          </p:cNvPicPr>
          <p:nvPr>
            <p:ph type="pic" idx="4294967295"/>
          </p:nvPr>
        </p:nvPicPr>
        <p:blipFill>
          <a:blip r:embed="rId3">
            <a:lum/>
            <a:alphaModFix/>
          </a:blip>
          <a:srcRect/>
          <a:stretch>
            <a:fillRect/>
          </a:stretch>
        </p:blipFill>
        <p:spPr>
          <a:xfrm>
            <a:off x="2015999" y="2951999"/>
            <a:ext cx="6434280" cy="4485240"/>
          </a:xfrm>
        </p:spPr>
      </p:pic>
      <p:sp>
        <p:nvSpPr>
          <p:cNvPr id="4" name="CasellaDiTesto 3"/>
          <p:cNvSpPr txBox="1"/>
          <p:nvPr/>
        </p:nvSpPr>
        <p:spPr>
          <a:xfrm>
            <a:off x="288000" y="2232000"/>
            <a:ext cx="10392480" cy="3466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1800" b="0" i="0" u="none" strike="noStrike" kern="1200">
                <a:ln>
                  <a:noFill/>
                </a:ln>
                <a:latin typeface="Arial" pitchFamily="18"/>
                <a:ea typeface="Microsoft YaHei" pitchFamily="2"/>
                <a:cs typeface="Mangal" pitchFamily="2"/>
              </a:rPr>
              <a:t>FOTO CHE MOSTRA SIA L'AFFRESCO DEL SOFFITTO SIA LA VOLTA DELL'ABSIDE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CC0000"/>
                </a:solidFill>
              </a:rPr>
              <a:t>GALLERIA FOTOGRAFICA</a:t>
            </a:r>
          </a:p>
        </p:txBody>
      </p:sp>
      <p:pic>
        <p:nvPicPr>
          <p:cNvPr id="3" name=""/>
          <p:cNvPicPr>
            <a:picLocks noGrp="1" noChangeAspect="1"/>
          </p:cNvPicPr>
          <p:nvPr>
            <p:ph type="pic" idx="4294967295"/>
          </p:nvPr>
        </p:nvPicPr>
        <p:blipFill>
          <a:blip r:embed="rId3">
            <a:lum/>
            <a:alphaModFix/>
          </a:blip>
          <a:srcRect/>
          <a:stretch>
            <a:fillRect/>
          </a:stretch>
        </p:blipFill>
        <p:spPr>
          <a:xfrm>
            <a:off x="1152000" y="2354760"/>
            <a:ext cx="7983000" cy="4989240"/>
          </a:xfrm>
        </p:spPr>
      </p:pic>
      <p:sp>
        <p:nvSpPr>
          <p:cNvPr id="4" name="CasellaDiTesto 3"/>
          <p:cNvSpPr txBox="1"/>
          <p:nvPr/>
        </p:nvSpPr>
        <p:spPr>
          <a:xfrm>
            <a:off x="1728000" y="2088000"/>
            <a:ext cx="7403040" cy="3466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1800" b="0" i="0" u="none" strike="noStrike" kern="1200">
                <a:ln>
                  <a:noFill/>
                </a:ln>
                <a:latin typeface="Arial" pitchFamily="18"/>
                <a:ea typeface="Microsoft YaHei" pitchFamily="2"/>
                <a:cs typeface="Mangal" pitchFamily="2"/>
              </a:rPr>
              <a:t>SCHEDA CHE MOSTRA LA STRUTTURA INTERNA DELL'ORATORIO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name="page46">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FF3300"/>
                </a:solidFill>
              </a:rPr>
              <a:t>GALLERIA FOTOGRAFICA</a:t>
            </a:r>
          </a:p>
        </p:txBody>
      </p:sp>
      <p:pic>
        <p:nvPicPr>
          <p:cNvPr id="3" name=""/>
          <p:cNvPicPr>
            <a:picLocks noGrp="1" noChangeAspect="1"/>
          </p:cNvPicPr>
          <p:nvPr>
            <p:ph type="pic" idx="4294967295"/>
          </p:nvPr>
        </p:nvPicPr>
        <p:blipFill>
          <a:blip r:embed="rId3">
            <a:lum/>
            <a:alphaModFix/>
          </a:blip>
          <a:srcRect/>
          <a:stretch>
            <a:fillRect/>
          </a:stretch>
        </p:blipFill>
        <p:spPr>
          <a:xfrm>
            <a:off x="1047959" y="2304000"/>
            <a:ext cx="7983000" cy="4989240"/>
          </a:xfrm>
        </p:spPr>
      </p:pic>
      <p:sp>
        <p:nvSpPr>
          <p:cNvPr id="4" name="CasellaDiTesto 3"/>
          <p:cNvSpPr txBox="1"/>
          <p:nvPr/>
        </p:nvSpPr>
        <p:spPr>
          <a:xfrm>
            <a:off x="1655999" y="1944000"/>
            <a:ext cx="5869800" cy="3466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1800" b="0" i="0" u="none" strike="noStrike" kern="1200">
                <a:ln>
                  <a:noFill/>
                </a:ln>
                <a:latin typeface="Arial" pitchFamily="18"/>
                <a:ea typeface="Microsoft YaHei" pitchFamily="2"/>
                <a:cs typeface="Mangal" pitchFamily="2"/>
              </a:rPr>
              <a:t>SCHEDA CHE MOSTRA LA PARETE DELL'ORATORIO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name="page47">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t>GALLERIA FOTOGRAFICA</a:t>
            </a:r>
          </a:p>
        </p:txBody>
      </p:sp>
      <p:pic>
        <p:nvPicPr>
          <p:cNvPr id="3" name=""/>
          <p:cNvPicPr>
            <a:picLocks noGrp="1" noChangeAspect="1"/>
          </p:cNvPicPr>
          <p:nvPr>
            <p:ph type="pic" idx="4294967295"/>
          </p:nvPr>
        </p:nvPicPr>
        <p:blipFill>
          <a:blip r:embed="rId3">
            <a:lum/>
            <a:alphaModFix/>
          </a:blip>
          <a:srcRect/>
          <a:stretch>
            <a:fillRect/>
          </a:stretch>
        </p:blipFill>
        <p:spPr>
          <a:xfrm>
            <a:off x="648000" y="2808000"/>
            <a:ext cx="9071640" cy="4697279"/>
          </a:xfrm>
        </p:spPr>
      </p:pic>
      <p:sp>
        <p:nvSpPr>
          <p:cNvPr id="4" name="CasellaDiTesto 3"/>
          <p:cNvSpPr txBox="1"/>
          <p:nvPr/>
        </p:nvSpPr>
        <p:spPr>
          <a:xfrm>
            <a:off x="1655999" y="2232000"/>
            <a:ext cx="4443480" cy="3466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1800" b="0" i="0" u="none" strike="noStrike" kern="1200">
                <a:ln>
                  <a:noFill/>
                </a:ln>
                <a:latin typeface="Arial" pitchFamily="18"/>
                <a:ea typeface="Microsoft YaHei" pitchFamily="2"/>
                <a:cs typeface="Mangal" pitchFamily="2"/>
              </a:rPr>
              <a:t>I LAVORI DI RESTAURO ALL'ORATORIO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FF00FF"/>
                </a:solidFill>
              </a:rPr>
              <a:t>BIBLIOGRAFIA, SITOGRAFIA E FONTI ORALI:</a:t>
            </a:r>
          </a:p>
        </p:txBody>
      </p:sp>
      <p:sp>
        <p:nvSpPr>
          <p:cNvPr id="3" name="Segnaposto testo 2"/>
          <p:cNvSpPr txBox="1">
            <a:spLocks noGrp="1"/>
          </p:cNvSpPr>
          <p:nvPr>
            <p:ph type="body" idx="4294967295"/>
          </p:nvPr>
        </p:nvSpPr>
        <p:spPr>
          <a:xfrm>
            <a:off x="503999" y="1769040"/>
            <a:ext cx="9071640" cy="4989240"/>
          </a:xfrm>
        </p:spPr>
        <p:txBody>
          <a:bodyPr vert="horz"/>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lvl="0" rtl="0"/>
            <a:r>
              <a:rPr lang="it-IT"/>
              <a:t>LIBRI: “Ceggia tra Piave e Livenza nella grande guerra”</a:t>
            </a:r>
          </a:p>
          <a:p>
            <a:pPr lvl="0" rtl="0"/>
            <a:r>
              <a:rPr lang="it-IT"/>
              <a:t>Siti: Wikipedia</a:t>
            </a:r>
          </a:p>
          <a:p>
            <a:pPr lvl="0" rtl="0"/>
            <a:r>
              <a:rPr lang="it-IT"/>
              <a:t>Fonti orali: sig. Maurizio Marchesin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name="page49">
    <p:spTree>
      <p:nvGrpSpPr>
        <p:cNvPr id="1" name=""/>
        <p:cNvGrpSpPr/>
        <p:nvPr/>
      </p:nvGrpSpPr>
      <p:grpSpPr>
        <a:xfrm>
          <a:off x="0" y="0"/>
          <a:ext cx="0" cy="0"/>
          <a:chOff x="0" y="0"/>
          <a:chExt cx="0" cy="0"/>
        </a:xfrm>
      </p:grpSpPr>
      <p:pic>
        <p:nvPicPr>
          <p:cNvPr id="2" name=""/>
          <p:cNvPicPr>
            <a:picLocks noChangeAspect="1"/>
          </p:cNvPicPr>
          <p:nvPr/>
        </p:nvPicPr>
        <p:blipFill>
          <a:blip r:embed="rId3">
            <a:lum/>
            <a:alphaModFix/>
          </a:blip>
          <a:srcRect/>
          <a:stretch>
            <a:fillRect/>
          </a:stretch>
        </p:blipFill>
        <p:spPr>
          <a:xfrm>
            <a:off x="0" y="0"/>
            <a:ext cx="10080000" cy="7560000"/>
          </a:xfrm>
          <a:prstGeom prst="rect">
            <a:avLst/>
          </a:prstGeom>
          <a:noFill/>
          <a:ln>
            <a:noFill/>
          </a:ln>
        </p:spPr>
      </p:pic>
      <p:pic>
        <p:nvPicPr>
          <p:cNvPr id="3" name=""/>
          <p:cNvPicPr>
            <a:picLocks noChangeAspect="1"/>
          </p:cNvPicPr>
          <p:nvPr/>
        </p:nvPicPr>
        <p:blipFill>
          <a:blip r:embed="rId4">
            <a:lum/>
            <a:alphaModFix/>
          </a:blip>
          <a:srcRect/>
          <a:stretch>
            <a:fillRect/>
          </a:stretch>
        </p:blipFill>
        <p:spPr>
          <a:xfrm>
            <a:off x="864000" y="720000"/>
            <a:ext cx="2592000" cy="1728000"/>
          </a:xfrm>
          <a:prstGeom prst="rect">
            <a:avLst/>
          </a:prstGeom>
          <a:noFill/>
          <a:ln>
            <a:noFill/>
          </a:ln>
        </p:spPr>
      </p:pic>
      <p:pic>
        <p:nvPicPr>
          <p:cNvPr id="4" name=""/>
          <p:cNvPicPr>
            <a:picLocks noChangeAspect="1"/>
          </p:cNvPicPr>
          <p:nvPr/>
        </p:nvPicPr>
        <p:blipFill>
          <a:blip r:embed="rId5">
            <a:lum/>
            <a:alphaModFix/>
          </a:blip>
          <a:srcRect/>
          <a:stretch>
            <a:fillRect/>
          </a:stretch>
        </p:blipFill>
        <p:spPr>
          <a:xfrm>
            <a:off x="6623999" y="4968000"/>
            <a:ext cx="2736000" cy="2015999"/>
          </a:xfrm>
          <a:prstGeom prst="rect">
            <a:avLst/>
          </a:prstGeom>
          <a:noFill/>
          <a:ln>
            <a:noFill/>
          </a:ln>
        </p:spPr>
      </p:pic>
      <p:pic>
        <p:nvPicPr>
          <p:cNvPr id="5" name=""/>
          <p:cNvPicPr>
            <a:picLocks noChangeAspect="1"/>
          </p:cNvPicPr>
          <p:nvPr/>
        </p:nvPicPr>
        <p:blipFill>
          <a:blip r:embed="rId6">
            <a:lum/>
            <a:alphaModFix/>
          </a:blip>
          <a:srcRect/>
          <a:stretch>
            <a:fillRect/>
          </a:stretch>
        </p:blipFill>
        <p:spPr>
          <a:xfrm>
            <a:off x="6336000" y="648000"/>
            <a:ext cx="2485800" cy="1837799"/>
          </a:xfrm>
          <a:prstGeom prst="rect">
            <a:avLst/>
          </a:prstGeom>
          <a:noFill/>
          <a:ln>
            <a:noFill/>
          </a:ln>
        </p:spPr>
      </p:pic>
      <p:pic>
        <p:nvPicPr>
          <p:cNvPr id="6" name=""/>
          <p:cNvPicPr>
            <a:picLocks noChangeAspect="1"/>
          </p:cNvPicPr>
          <p:nvPr/>
        </p:nvPicPr>
        <p:blipFill>
          <a:blip r:embed="rId7">
            <a:lum/>
            <a:alphaModFix/>
          </a:blip>
          <a:srcRect/>
          <a:stretch>
            <a:fillRect/>
          </a:stretch>
        </p:blipFill>
        <p:spPr>
          <a:xfrm>
            <a:off x="864000" y="5169240"/>
            <a:ext cx="2619000" cy="1742760"/>
          </a:xfrm>
          <a:prstGeom prst="rect">
            <a:avLst/>
          </a:prstGeom>
          <a:noFill/>
          <a:ln>
            <a:noFill/>
          </a:ln>
        </p:spPr>
      </p:pic>
      <p:sp>
        <p:nvSpPr>
          <p:cNvPr id="7" name="CasellaDiTesto 6"/>
          <p:cNvSpPr txBox="1"/>
          <p:nvPr/>
        </p:nvSpPr>
        <p:spPr>
          <a:xfrm>
            <a:off x="3888000" y="3888000"/>
            <a:ext cx="1335960" cy="65736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4000" b="1" i="0" u="sng" strike="noStrike" kern="1200">
                <a:ln>
                  <a:noFill/>
                </a:ln>
                <a:solidFill>
                  <a:srgbClr val="0000FF"/>
                </a:solidFill>
                <a:effectLst>
                  <a:outerShdw dist="17961" dir="2700000">
                    <a:scrgbClr r="0" g="0" b="0"/>
                  </a:outerShdw>
                </a:effectLst>
                <a:uFillTx/>
                <a:latin typeface="Arial" pitchFamily="18"/>
                <a:ea typeface="Microsoft YaHei" pitchFamily="2"/>
                <a:cs typeface="Mangal" pitchFamily="2"/>
              </a:rPr>
              <a:t>FINE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179438"/>
            <a:ext cx="9071640" cy="1296144"/>
          </a:xfrm>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dirty="0"/>
              <a:t>Capitolo 3</a:t>
            </a:r>
            <a:br>
              <a:rPr lang="it-IT" dirty="0"/>
            </a:br>
            <a:r>
              <a:rPr lang="it-IT" dirty="0">
                <a:solidFill>
                  <a:srgbClr val="66CC00"/>
                </a:solidFill>
              </a:rPr>
              <a:t>PERIODO 1800-1900</a:t>
            </a:r>
          </a:p>
        </p:txBody>
      </p:sp>
      <p:sp>
        <p:nvSpPr>
          <p:cNvPr id="3" name="Segnaposto testo 2"/>
          <p:cNvSpPr txBox="1">
            <a:spLocks noGrp="1"/>
          </p:cNvSpPr>
          <p:nvPr>
            <p:ph type="body" idx="4294967295"/>
          </p:nvPr>
        </p:nvSpPr>
        <p:spPr>
          <a:xfrm>
            <a:off x="503999" y="1619597"/>
            <a:ext cx="9071640" cy="5618923"/>
          </a:xfrm>
        </p:spPr>
        <p:txBody>
          <a:bodyPr vert="horz"/>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marL="108000" lvl="0" indent="0" rtl="0">
              <a:buNone/>
            </a:pPr>
            <a:r>
              <a:rPr lang="it-IT" dirty="0"/>
              <a:t>Nel periodo tra il 1871 e il 1873 la chiesa viene restaurata e la sua pianta ruotata di 180°. Per coprire lo spazio rimasto bianco del soffitto, viene fatta affrescare l'Immacolata Concezione, del pittore Giacomo Casa da Conegliano. Interessante notare come nell'affresco sia riportata la data della proclamazione del dogma dell'Immacolata Concezione, cioè 8 dicembre 1854. A lavori terminati il vescovo di Ceneda (attuale diocesi di Vittorio Veneto) Corradino Maria </a:t>
            </a:r>
            <a:r>
              <a:rPr lang="it-IT" dirty="0" err="1"/>
              <a:t>Cavriani</a:t>
            </a:r>
            <a:r>
              <a:rPr lang="it-IT" dirty="0"/>
              <a:t>, consacrò la chiesa il 4 maggio 1873.</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t>Capitolo 4</a:t>
            </a:r>
            <a:br>
              <a:rPr lang="it-IT"/>
            </a:br>
            <a:r>
              <a:rPr lang="it-IT">
                <a:solidFill>
                  <a:srgbClr val="FF99FF"/>
                </a:solidFill>
              </a:rPr>
              <a:t>PERIODO 1900-1915</a:t>
            </a:r>
          </a:p>
        </p:txBody>
      </p:sp>
      <p:sp>
        <p:nvSpPr>
          <p:cNvPr id="3" name="Segnaposto testo 2"/>
          <p:cNvSpPr txBox="1">
            <a:spLocks noGrp="1"/>
          </p:cNvSpPr>
          <p:nvPr>
            <p:ph type="body" idx="4294967295"/>
          </p:nvPr>
        </p:nvSpPr>
        <p:spPr>
          <a:xfrm>
            <a:off x="503999" y="1769040"/>
            <a:ext cx="9071640" cy="4989240"/>
          </a:xfrm>
        </p:spPr>
        <p:txBody>
          <a:bodyPr vert="horz"/>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marL="108000" lvl="0" indent="0" rtl="0">
              <a:buNone/>
            </a:pPr>
            <a:r>
              <a:rPr lang="it-IT" dirty="0"/>
              <a:t>In questo periodo va segnalata la costruzione delle due navate laterali, con i rispettivi  altari laterali e l'inserimento delle pale sopra di essi. Questi lavori durarono circa un anno, tutto il 1906. Fino alla grande guerra la chiesa non subì modifiche dopo quest'ultimo lavoro di ampliamento.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107430"/>
            <a:ext cx="9071640" cy="1224136"/>
          </a:xfrm>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dirty="0"/>
              <a:t>Capitolo 5</a:t>
            </a:r>
            <a:br>
              <a:rPr lang="it-IT" dirty="0"/>
            </a:br>
            <a:r>
              <a:rPr lang="it-IT" dirty="0">
                <a:solidFill>
                  <a:srgbClr val="FFCC00"/>
                </a:solidFill>
              </a:rPr>
              <a:t>LA GRANDE GUERRA (1915-1918)</a:t>
            </a:r>
          </a:p>
        </p:txBody>
      </p:sp>
      <p:sp>
        <p:nvSpPr>
          <p:cNvPr id="3" name="Segnaposto testo 2"/>
          <p:cNvSpPr txBox="1">
            <a:spLocks noGrp="1"/>
          </p:cNvSpPr>
          <p:nvPr>
            <p:ph type="body" idx="4294967295"/>
          </p:nvPr>
        </p:nvSpPr>
        <p:spPr>
          <a:xfrm>
            <a:off x="0" y="1368000"/>
            <a:ext cx="10080000" cy="6192000"/>
          </a:xfrm>
        </p:spPr>
        <p:txBody>
          <a:bodyPr vert="horz"/>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marL="108000" lvl="0" indent="0" rtl="0">
              <a:buNone/>
            </a:pPr>
            <a:r>
              <a:rPr lang="it-IT" sz="3100" dirty="0" smtClean="0"/>
              <a:t>Fino al 1918 la chiesa non subì gravi danni. Il 1 giugno 1918, però, una granata italiana colpì la cupola (che si piegò), demolì la grande corona per il padiglione, il tabernacolo marmoreo dell'altar maggiore, il pavimento, gli stalli del coro e l'abside. I soldati austriaci, invece, distrussero i banchi, asportarono molte opere (tra cui “La natività di Gesù Cristo” del pittore Paolo de Lorenzi e quella dell'altar maggiore, cioè “San Vitale” di Alexander Tonioli). Stessa sorte toccò ad una tela moderna (“Beata Vergine del Carmine”) e alle canne dell'organo. Infine vennero asportati i paramenti sacri, i candelieri, i damaschi, oltre a tutto ciò che serviva a venire fuso</a:t>
            </a:r>
            <a:r>
              <a:rPr lang="it-IT" dirty="0" smtClean="0"/>
              <a:t>.</a:t>
            </a:r>
            <a:endParaRPr lang="it-IT"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solidFill>
                  <a:srgbClr val="FF99CC"/>
                </a:solidFill>
              </a:rPr>
              <a:t>LA MADONNA DI PRA' DI LEVADA</a:t>
            </a:r>
          </a:p>
        </p:txBody>
      </p:sp>
      <p:sp>
        <p:nvSpPr>
          <p:cNvPr id="3" name="Segnaposto testo 2"/>
          <p:cNvSpPr txBox="1">
            <a:spLocks noGrp="1"/>
          </p:cNvSpPr>
          <p:nvPr>
            <p:ph type="body" idx="4294967295"/>
          </p:nvPr>
        </p:nvSpPr>
        <p:spPr>
          <a:xfrm>
            <a:off x="503999" y="1769040"/>
            <a:ext cx="9071640" cy="5469480"/>
          </a:xfrm>
        </p:spPr>
        <p:txBody>
          <a:bodyPr vert="horz"/>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marL="108000" lvl="0" indent="0" rtl="0">
              <a:buNone/>
            </a:pPr>
            <a:r>
              <a:rPr lang="it-IT" dirty="0"/>
              <a:t>Anticamente a Ceggia era presente la statua di una Madonna. Durante la Prima Guerra Mondiale una bambina stava pregando davanti a Maria, quando scoppiò la granata che distrusse la cupola. La bambina si salvò miracolosamente, mentre Maria perse un dito. Allora si decise di spostare la Madonna all'interno dell'oratorio di </a:t>
            </a:r>
            <a:r>
              <a:rPr lang="it-IT" dirty="0" err="1"/>
              <a:t>Pra'</a:t>
            </a:r>
            <a:r>
              <a:rPr lang="it-IT" dirty="0"/>
              <a:t> di Levada, venne quindi caricata su un carro trainato da buoi e spostata di sede. Ogni ottobre la Madonna di </a:t>
            </a:r>
            <a:r>
              <a:rPr lang="it-IT" dirty="0" err="1"/>
              <a:t>Pra'</a:t>
            </a:r>
            <a:r>
              <a:rPr lang="it-IT" dirty="0"/>
              <a:t> di Levada torna a Ceggia e ci resta tutto il mese.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it-IT"/>
              <a:t>Capitolo 6</a:t>
            </a:r>
            <a:br>
              <a:rPr lang="it-IT"/>
            </a:br>
            <a:r>
              <a:rPr lang="it-IT">
                <a:solidFill>
                  <a:srgbClr val="CC99FF"/>
                </a:solidFill>
              </a:rPr>
              <a:t>PRIMO DOPOGUERRA</a:t>
            </a:r>
          </a:p>
        </p:txBody>
      </p:sp>
      <p:sp>
        <p:nvSpPr>
          <p:cNvPr id="3" name="Segnaposto testo 2"/>
          <p:cNvSpPr txBox="1">
            <a:spLocks noGrp="1"/>
          </p:cNvSpPr>
          <p:nvPr>
            <p:ph type="body" idx="4294967295"/>
          </p:nvPr>
        </p:nvSpPr>
        <p:spPr>
          <a:xfrm>
            <a:off x="503999" y="1769040"/>
            <a:ext cx="9071640" cy="4989240"/>
          </a:xfrm>
        </p:spPr>
        <p:txBody>
          <a:bodyPr vert="horz"/>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marL="108000" lvl="0" indent="0" rtl="0">
              <a:buNone/>
            </a:pPr>
            <a:r>
              <a:rPr lang="it-IT" dirty="0"/>
              <a:t>Tra il 1918 e il 1920 la chiesa fu restaurata ad opera del Genio Militare e al Ministero delle Terre Liberate. Fu installato un nuovo organo e nuovi dipinti. Si salvò l'affresco sul tetto dell'Immacolata Concezione ed il trittico di San Vitale. A lavori ultimati, nel 1921 la chiesa fu riconsacrata dal vescovo di  Vittorio Veneto  </a:t>
            </a:r>
            <a:r>
              <a:rPr lang="it-IT" dirty="0" err="1" smtClean="0"/>
              <a:t>mons</a:t>
            </a:r>
            <a:r>
              <a:rPr lang="it-IT" dirty="0"/>
              <a:t>. Eugenio </a:t>
            </a:r>
            <a:r>
              <a:rPr lang="it-IT" dirty="0" err="1"/>
              <a:t>Beccegato</a:t>
            </a:r>
            <a:r>
              <a:rPr lang="it-IT" dirty="0"/>
              <a: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Predefini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TotalTime>
  <Words>2103</Words>
  <Application>Microsoft Office PowerPoint</Application>
  <PresentationFormat>Presentazione su schermo (4:3)</PresentationFormat>
  <Paragraphs>90</Paragraphs>
  <Slides>49</Slides>
  <Notes>49</Notes>
  <HiddenSlides>0</HiddenSlides>
  <MMClips>0</MMClips>
  <ScaleCrop>false</ScaleCrop>
  <HeadingPairs>
    <vt:vector size="4" baseType="variant">
      <vt:variant>
        <vt:lpstr>Tema</vt:lpstr>
      </vt:variant>
      <vt:variant>
        <vt:i4>1</vt:i4>
      </vt:variant>
      <vt:variant>
        <vt:lpstr>Titoli diapositive</vt:lpstr>
      </vt:variant>
      <vt:variant>
        <vt:i4>49</vt:i4>
      </vt:variant>
    </vt:vector>
  </HeadingPairs>
  <TitlesOfParts>
    <vt:vector size="50" baseType="lpstr">
      <vt:lpstr>Predefinito</vt:lpstr>
      <vt:lpstr>Presentazione standard di PowerPoint</vt:lpstr>
      <vt:lpstr>Capitolo 1 LE ORIGINI</vt:lpstr>
      <vt:lpstr>LE ORIGINI</vt:lpstr>
      <vt:lpstr> Capitolo 2 PERIODO 1600-1800</vt:lpstr>
      <vt:lpstr>Capitolo 3 PERIODO 1800-1900</vt:lpstr>
      <vt:lpstr>Capitolo 4 PERIODO 1900-1915</vt:lpstr>
      <vt:lpstr>Capitolo 5 LA GRANDE GUERRA (1915-1918)</vt:lpstr>
      <vt:lpstr>LA MADONNA DI PRA' DI LEVADA</vt:lpstr>
      <vt:lpstr>Capitolo 6 PRIMO DOPOGUERRA</vt:lpstr>
      <vt:lpstr>Capitolo 7 ULTIMI LAVORI DI RESTAURO</vt:lpstr>
      <vt:lpstr>Capitolo 8 LE CROCI DI CONSACRAZIONE</vt:lpstr>
      <vt:lpstr>Capitolo 9 ALCUNI PARTICOLARI</vt:lpstr>
      <vt:lpstr>BREVE STORIA DI SAN VITALE MARTIRE</vt:lpstr>
      <vt:lpstr>TRITTICO DI SAN VITALE MARTIRE E PATRONO DI CEGGIA</vt:lpstr>
      <vt:lpstr>TRITTICO DI SAN VITALE MARTIRE</vt:lpstr>
      <vt:lpstr>ORGANO A CANNE</vt:lpstr>
      <vt:lpstr>ORGANO A CANNE</vt:lpstr>
      <vt:lpstr>LA CROCE DELLA PASSIONE</vt:lpstr>
      <vt:lpstr>LA CROCE DELLA PASSIONE</vt:lpstr>
      <vt:lpstr>GIACOMO CASA</vt:lpstr>
      <vt:lpstr>IMMACOLATA CONCEZIONE DI GIACOMO CASA</vt:lpstr>
      <vt:lpstr>LA LAPIDE</vt:lpstr>
      <vt:lpstr>LA LAPIDE DI ELISABETTA GEROMELI</vt:lpstr>
      <vt:lpstr>ALTRI PARTICOLARI</vt:lpstr>
      <vt:lpstr>I BASSORILIEVI ESTERNI</vt:lpstr>
      <vt:lpstr>GALLERIA FOTOGRAFICA</vt:lpstr>
      <vt:lpstr>GALLERIA FOTOGRAFICA</vt:lpstr>
      <vt:lpstr>GALLERIA FOTOGRAFICA</vt:lpstr>
      <vt:lpstr>GALLERIA FOTOGRAFICA</vt:lpstr>
      <vt:lpstr>Presentazione standard di PowerPoint</vt:lpstr>
      <vt:lpstr>Capitolo 1 LE ORIGINI</vt:lpstr>
      <vt:lpstr>L'ICONA DI MARIA</vt:lpstr>
      <vt:lpstr>GLI AFFRESCHI: l' autore</vt:lpstr>
      <vt:lpstr>GLI AFFRESCHI: IMMAGINI E DESCRIZIONI</vt:lpstr>
      <vt:lpstr>DESCRIZIONE</vt:lpstr>
      <vt:lpstr>GLI AFFRESCHI: IMMAGINI E DESCRIZIONI</vt:lpstr>
      <vt:lpstr>DESCRIZIONE</vt:lpstr>
      <vt:lpstr>GLI AFFRESCHI: IMMAGINI E DESCRIZIONI</vt:lpstr>
      <vt:lpstr>DESCRIZIONE</vt:lpstr>
      <vt:lpstr>GLI AFFRESCHI: IMMAGINI E DESCRIZIONI</vt:lpstr>
      <vt:lpstr>DESCRIZIONE</vt:lpstr>
      <vt:lpstr>GALLERIA FOTOGRAFICA</vt:lpstr>
      <vt:lpstr>GALLERIA FOTOGRAFICA</vt:lpstr>
      <vt:lpstr>GALLERIA FOTOGRAFICA</vt:lpstr>
      <vt:lpstr>GALLERIA FOTOGRAFICA</vt:lpstr>
      <vt:lpstr>GALLERIA FOTOGRAFICA</vt:lpstr>
      <vt:lpstr>GALLERIA FOTOGRAFICA</vt:lpstr>
      <vt:lpstr>BIBLIOGRAFIA, SITOGRAFIA E FONTI ORALI:</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Win8</dc:creator>
  <cp:lastModifiedBy>Win8</cp:lastModifiedBy>
  <cp:revision>115</cp:revision>
  <dcterms:created xsi:type="dcterms:W3CDTF">2020-05-17T15:26:51Z</dcterms:created>
  <dcterms:modified xsi:type="dcterms:W3CDTF">2020-06-18T20:06:45Z</dcterms:modified>
</cp:coreProperties>
</file>